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19"/>
  </p:notesMasterIdLst>
  <p:handoutMasterIdLst>
    <p:handoutMasterId r:id="rId20"/>
  </p:handoutMasterIdLst>
  <p:sldIdLst>
    <p:sldId id="256" r:id="rId5"/>
    <p:sldId id="259" r:id="rId6"/>
    <p:sldId id="258" r:id="rId7"/>
    <p:sldId id="272" r:id="rId8"/>
    <p:sldId id="265" r:id="rId9"/>
    <p:sldId id="261" r:id="rId10"/>
    <p:sldId id="262" r:id="rId11"/>
    <p:sldId id="274" r:id="rId12"/>
    <p:sldId id="273" r:id="rId13"/>
    <p:sldId id="267" r:id="rId14"/>
    <p:sldId id="268" r:id="rId15"/>
    <p:sldId id="270" r:id="rId16"/>
    <p:sldId id="264" r:id="rId17"/>
    <p:sldId id="296"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5033" autoAdjust="0"/>
  </p:normalViewPr>
  <p:slideViewPr>
    <p:cSldViewPr snapToGrid="0">
      <p:cViewPr>
        <p:scale>
          <a:sx n="75" d="100"/>
          <a:sy n="75" d="100"/>
        </p:scale>
        <p:origin x="974" y="125"/>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5F31F13-B70E-4D8B-82A2-891AD665D12F}" type="doc">
      <dgm:prSet loTypeId="urn:microsoft.com/office/officeart/2005/8/layout/hierarchy1" loCatId="hierarchy" qsTypeId="urn:microsoft.com/office/officeart/2005/8/quickstyle/simple4" qsCatId="simple" csTypeId="urn:microsoft.com/office/officeart/2005/8/colors/colorful2" csCatId="colorful" phldr="1"/>
      <dgm:spPr/>
      <dgm:t>
        <a:bodyPr/>
        <a:lstStyle/>
        <a:p>
          <a:endParaRPr lang="en-US"/>
        </a:p>
      </dgm:t>
    </dgm:pt>
    <dgm:pt modelId="{46953EA8-2194-4BE6-BE95-D4A23500C2F9}">
      <dgm:prSet/>
      <dgm:spPr/>
      <dgm:t>
        <a:bodyPr/>
        <a:lstStyle/>
        <a:p>
          <a:r>
            <a:rPr lang="en-IN" dirty="0">
              <a:latin typeface="Times New Roman" panose="02020603050405020304" pitchFamily="18" charset="0"/>
              <a:cs typeface="Times New Roman" panose="02020603050405020304" pitchFamily="18" charset="0"/>
            </a:rPr>
            <a:t>Efficiency </a:t>
          </a:r>
          <a:endParaRPr lang="en-US" dirty="0">
            <a:latin typeface="Times New Roman" panose="02020603050405020304" pitchFamily="18" charset="0"/>
            <a:cs typeface="Times New Roman" panose="02020603050405020304" pitchFamily="18" charset="0"/>
          </a:endParaRPr>
        </a:p>
      </dgm:t>
    </dgm:pt>
    <dgm:pt modelId="{44D2C329-5F41-4CD6-90D5-457565B1E9DC}" type="parTrans" cxnId="{830753EC-A412-4074-8737-2ADD73720FC4}">
      <dgm:prSet/>
      <dgm:spPr/>
      <dgm:t>
        <a:bodyPr/>
        <a:lstStyle/>
        <a:p>
          <a:endParaRPr lang="en-US"/>
        </a:p>
      </dgm:t>
    </dgm:pt>
    <dgm:pt modelId="{53EC3A5A-A2FD-4597-8AF7-9A3400C24FAC}" type="sibTrans" cxnId="{830753EC-A412-4074-8737-2ADD73720FC4}">
      <dgm:prSet/>
      <dgm:spPr/>
      <dgm:t>
        <a:bodyPr/>
        <a:lstStyle/>
        <a:p>
          <a:endParaRPr lang="en-US"/>
        </a:p>
      </dgm:t>
    </dgm:pt>
    <dgm:pt modelId="{1733EC06-2277-4D93-9C7B-D8B2AAD789BF}">
      <dgm:prSet/>
      <dgm:spPr/>
      <dgm:t>
        <a:bodyPr/>
        <a:lstStyle/>
        <a:p>
          <a:r>
            <a:rPr lang="en-IN">
              <a:latin typeface="Times New Roman" panose="02020603050405020304" pitchFamily="18" charset="0"/>
              <a:cs typeface="Times New Roman" panose="02020603050405020304" pitchFamily="18" charset="0"/>
            </a:rPr>
            <a:t>Scalability</a:t>
          </a:r>
          <a:endParaRPr lang="en-US">
            <a:latin typeface="Times New Roman" panose="02020603050405020304" pitchFamily="18" charset="0"/>
            <a:cs typeface="Times New Roman" panose="02020603050405020304" pitchFamily="18" charset="0"/>
          </a:endParaRPr>
        </a:p>
      </dgm:t>
    </dgm:pt>
    <dgm:pt modelId="{D08EBCBA-E1A2-489C-A234-2B775619EDDB}" type="parTrans" cxnId="{398A4009-9789-4FA6-BFC7-129568FCA1D7}">
      <dgm:prSet/>
      <dgm:spPr/>
      <dgm:t>
        <a:bodyPr/>
        <a:lstStyle/>
        <a:p>
          <a:endParaRPr lang="en-US"/>
        </a:p>
      </dgm:t>
    </dgm:pt>
    <dgm:pt modelId="{A4B46F43-392D-4B7E-AB2A-F71C443395EF}" type="sibTrans" cxnId="{398A4009-9789-4FA6-BFC7-129568FCA1D7}">
      <dgm:prSet/>
      <dgm:spPr/>
      <dgm:t>
        <a:bodyPr/>
        <a:lstStyle/>
        <a:p>
          <a:endParaRPr lang="en-US"/>
        </a:p>
      </dgm:t>
    </dgm:pt>
    <dgm:pt modelId="{8CA30D25-2902-415D-BF71-770D680A36E8}">
      <dgm:prSet/>
      <dgm:spPr/>
      <dgm:t>
        <a:bodyPr/>
        <a:lstStyle/>
        <a:p>
          <a:r>
            <a:rPr lang="en-IN" dirty="0">
              <a:latin typeface="Times New Roman" panose="02020603050405020304" pitchFamily="18" charset="0"/>
              <a:cs typeface="Times New Roman" panose="02020603050405020304" pitchFamily="18" charset="0"/>
            </a:rPr>
            <a:t>Accuracy </a:t>
          </a:r>
          <a:endParaRPr lang="en-US" dirty="0">
            <a:latin typeface="Times New Roman" panose="02020603050405020304" pitchFamily="18" charset="0"/>
            <a:cs typeface="Times New Roman" panose="02020603050405020304" pitchFamily="18" charset="0"/>
          </a:endParaRPr>
        </a:p>
      </dgm:t>
    </dgm:pt>
    <dgm:pt modelId="{E65C7816-5C5D-42EF-96F9-ED86AD378F15}" type="parTrans" cxnId="{26E3D713-353C-473B-B4A5-29FC24B3B63A}">
      <dgm:prSet/>
      <dgm:spPr/>
      <dgm:t>
        <a:bodyPr/>
        <a:lstStyle/>
        <a:p>
          <a:endParaRPr lang="en-US"/>
        </a:p>
      </dgm:t>
    </dgm:pt>
    <dgm:pt modelId="{95EC5353-6D3A-41C8-BB91-B6AC3577AE4F}" type="sibTrans" cxnId="{26E3D713-353C-473B-B4A5-29FC24B3B63A}">
      <dgm:prSet/>
      <dgm:spPr/>
      <dgm:t>
        <a:bodyPr/>
        <a:lstStyle/>
        <a:p>
          <a:endParaRPr lang="en-US"/>
        </a:p>
      </dgm:t>
    </dgm:pt>
    <dgm:pt modelId="{4D08292A-7932-4474-90D2-DB5924EF48B2}">
      <dgm:prSet/>
      <dgm:spPr/>
      <dgm:t>
        <a:bodyPr/>
        <a:lstStyle/>
        <a:p>
          <a:r>
            <a:rPr lang="en-IN">
              <a:latin typeface="Times New Roman" panose="02020603050405020304" pitchFamily="18" charset="0"/>
              <a:cs typeface="Times New Roman" panose="02020603050405020304" pitchFamily="18" charset="0"/>
            </a:rPr>
            <a:t>Reliability</a:t>
          </a:r>
          <a:endParaRPr lang="en-US">
            <a:latin typeface="Times New Roman" panose="02020603050405020304" pitchFamily="18" charset="0"/>
            <a:cs typeface="Times New Roman" panose="02020603050405020304" pitchFamily="18" charset="0"/>
          </a:endParaRPr>
        </a:p>
      </dgm:t>
    </dgm:pt>
    <dgm:pt modelId="{558FDA50-4A8D-42DD-8328-89EFF81D55CA}" type="parTrans" cxnId="{14AD3F58-15E7-4782-A225-C1F0A75139CF}">
      <dgm:prSet/>
      <dgm:spPr/>
      <dgm:t>
        <a:bodyPr/>
        <a:lstStyle/>
        <a:p>
          <a:endParaRPr lang="en-US"/>
        </a:p>
      </dgm:t>
    </dgm:pt>
    <dgm:pt modelId="{588ED3ED-A55A-49CB-B435-20CE9FADD593}" type="sibTrans" cxnId="{14AD3F58-15E7-4782-A225-C1F0A75139CF}">
      <dgm:prSet/>
      <dgm:spPr/>
      <dgm:t>
        <a:bodyPr/>
        <a:lstStyle/>
        <a:p>
          <a:endParaRPr lang="en-US"/>
        </a:p>
      </dgm:t>
    </dgm:pt>
    <dgm:pt modelId="{65F87CCD-ADDA-4FBB-8C11-A722E4B4525C}">
      <dgm:prSet/>
      <dgm:spPr/>
      <dgm:t>
        <a:bodyPr/>
        <a:lstStyle/>
        <a:p>
          <a:r>
            <a:rPr lang="en-IN">
              <a:latin typeface="Times New Roman" panose="02020603050405020304" pitchFamily="18" charset="0"/>
              <a:cs typeface="Times New Roman" panose="02020603050405020304" pitchFamily="18" charset="0"/>
            </a:rPr>
            <a:t>Security </a:t>
          </a:r>
          <a:endParaRPr lang="en-US">
            <a:latin typeface="Times New Roman" panose="02020603050405020304" pitchFamily="18" charset="0"/>
            <a:cs typeface="Times New Roman" panose="02020603050405020304" pitchFamily="18" charset="0"/>
          </a:endParaRPr>
        </a:p>
      </dgm:t>
    </dgm:pt>
    <dgm:pt modelId="{1FA40B03-E5D0-4CD3-A2F4-3E4B912264F8}" type="parTrans" cxnId="{0A12D82B-1ACC-4C4D-83CC-53B400020ABC}">
      <dgm:prSet/>
      <dgm:spPr/>
      <dgm:t>
        <a:bodyPr/>
        <a:lstStyle/>
        <a:p>
          <a:endParaRPr lang="en-US"/>
        </a:p>
      </dgm:t>
    </dgm:pt>
    <dgm:pt modelId="{DDD6F0C2-53CE-4692-8FF9-C176A5463F20}" type="sibTrans" cxnId="{0A12D82B-1ACC-4C4D-83CC-53B400020ABC}">
      <dgm:prSet/>
      <dgm:spPr/>
      <dgm:t>
        <a:bodyPr/>
        <a:lstStyle/>
        <a:p>
          <a:endParaRPr lang="en-US"/>
        </a:p>
      </dgm:t>
    </dgm:pt>
    <dgm:pt modelId="{68A66359-A158-4F9A-8D16-A1E6E5908D04}" type="pres">
      <dgm:prSet presAssocID="{75F31F13-B70E-4D8B-82A2-891AD665D12F}" presName="hierChild1" presStyleCnt="0">
        <dgm:presLayoutVars>
          <dgm:chPref val="1"/>
          <dgm:dir/>
          <dgm:animOne val="branch"/>
          <dgm:animLvl val="lvl"/>
          <dgm:resizeHandles/>
        </dgm:presLayoutVars>
      </dgm:prSet>
      <dgm:spPr/>
    </dgm:pt>
    <dgm:pt modelId="{35B3B6D4-3579-4B40-B77C-126C55CDFA61}" type="pres">
      <dgm:prSet presAssocID="{46953EA8-2194-4BE6-BE95-D4A23500C2F9}" presName="hierRoot1" presStyleCnt="0"/>
      <dgm:spPr/>
    </dgm:pt>
    <dgm:pt modelId="{3022A795-EC59-413E-A3C0-09121D512087}" type="pres">
      <dgm:prSet presAssocID="{46953EA8-2194-4BE6-BE95-D4A23500C2F9}" presName="composite" presStyleCnt="0"/>
      <dgm:spPr/>
    </dgm:pt>
    <dgm:pt modelId="{78AE0B65-3A26-4BC0-BB4D-38B2C6D308CE}" type="pres">
      <dgm:prSet presAssocID="{46953EA8-2194-4BE6-BE95-D4A23500C2F9}" presName="background" presStyleLbl="node0" presStyleIdx="0" presStyleCnt="5"/>
      <dgm:spPr/>
    </dgm:pt>
    <dgm:pt modelId="{061840E5-B684-4A69-8592-861E9209CCF0}" type="pres">
      <dgm:prSet presAssocID="{46953EA8-2194-4BE6-BE95-D4A23500C2F9}" presName="text" presStyleLbl="fgAcc0" presStyleIdx="0" presStyleCnt="5">
        <dgm:presLayoutVars>
          <dgm:chPref val="3"/>
        </dgm:presLayoutVars>
      </dgm:prSet>
      <dgm:spPr/>
    </dgm:pt>
    <dgm:pt modelId="{F640088D-0535-435E-907A-2167EC929A14}" type="pres">
      <dgm:prSet presAssocID="{46953EA8-2194-4BE6-BE95-D4A23500C2F9}" presName="hierChild2" presStyleCnt="0"/>
      <dgm:spPr/>
    </dgm:pt>
    <dgm:pt modelId="{BE7BC014-FD1E-42F2-9184-96AD5BF33063}" type="pres">
      <dgm:prSet presAssocID="{1733EC06-2277-4D93-9C7B-D8B2AAD789BF}" presName="hierRoot1" presStyleCnt="0"/>
      <dgm:spPr/>
    </dgm:pt>
    <dgm:pt modelId="{B0F7B6F5-1760-4FE6-A805-160A38D3725F}" type="pres">
      <dgm:prSet presAssocID="{1733EC06-2277-4D93-9C7B-D8B2AAD789BF}" presName="composite" presStyleCnt="0"/>
      <dgm:spPr/>
    </dgm:pt>
    <dgm:pt modelId="{A071363E-ED7D-406C-95C7-5858AE9CAA77}" type="pres">
      <dgm:prSet presAssocID="{1733EC06-2277-4D93-9C7B-D8B2AAD789BF}" presName="background" presStyleLbl="node0" presStyleIdx="1" presStyleCnt="5"/>
      <dgm:spPr/>
    </dgm:pt>
    <dgm:pt modelId="{59D2E7E8-9B51-4325-A7C2-3799499130B2}" type="pres">
      <dgm:prSet presAssocID="{1733EC06-2277-4D93-9C7B-D8B2AAD789BF}" presName="text" presStyleLbl="fgAcc0" presStyleIdx="1" presStyleCnt="5">
        <dgm:presLayoutVars>
          <dgm:chPref val="3"/>
        </dgm:presLayoutVars>
      </dgm:prSet>
      <dgm:spPr/>
    </dgm:pt>
    <dgm:pt modelId="{058724DF-9E48-4F7B-8AE1-39AFAC1A9A18}" type="pres">
      <dgm:prSet presAssocID="{1733EC06-2277-4D93-9C7B-D8B2AAD789BF}" presName="hierChild2" presStyleCnt="0"/>
      <dgm:spPr/>
    </dgm:pt>
    <dgm:pt modelId="{E4862BD2-E8CC-4F1D-8420-56AC68EA1401}" type="pres">
      <dgm:prSet presAssocID="{8CA30D25-2902-415D-BF71-770D680A36E8}" presName="hierRoot1" presStyleCnt="0"/>
      <dgm:spPr/>
    </dgm:pt>
    <dgm:pt modelId="{54652FF6-DA40-4909-92C9-FE871C7815C3}" type="pres">
      <dgm:prSet presAssocID="{8CA30D25-2902-415D-BF71-770D680A36E8}" presName="composite" presStyleCnt="0"/>
      <dgm:spPr/>
    </dgm:pt>
    <dgm:pt modelId="{C6B8C659-3263-457C-863D-3C10DD825FA6}" type="pres">
      <dgm:prSet presAssocID="{8CA30D25-2902-415D-BF71-770D680A36E8}" presName="background" presStyleLbl="node0" presStyleIdx="2" presStyleCnt="5"/>
      <dgm:spPr/>
    </dgm:pt>
    <dgm:pt modelId="{D33A424E-8E0D-4F58-B9D1-D5904F36B588}" type="pres">
      <dgm:prSet presAssocID="{8CA30D25-2902-415D-BF71-770D680A36E8}" presName="text" presStyleLbl="fgAcc0" presStyleIdx="2" presStyleCnt="5">
        <dgm:presLayoutVars>
          <dgm:chPref val="3"/>
        </dgm:presLayoutVars>
      </dgm:prSet>
      <dgm:spPr/>
    </dgm:pt>
    <dgm:pt modelId="{8904ADFD-E617-40A9-8247-F2C82BB4B04A}" type="pres">
      <dgm:prSet presAssocID="{8CA30D25-2902-415D-BF71-770D680A36E8}" presName="hierChild2" presStyleCnt="0"/>
      <dgm:spPr/>
    </dgm:pt>
    <dgm:pt modelId="{41CBFAFC-FF41-4D27-82C2-EAA3F38B1F61}" type="pres">
      <dgm:prSet presAssocID="{4D08292A-7932-4474-90D2-DB5924EF48B2}" presName="hierRoot1" presStyleCnt="0"/>
      <dgm:spPr/>
    </dgm:pt>
    <dgm:pt modelId="{17FC7416-C506-4463-B29F-5126805C85B4}" type="pres">
      <dgm:prSet presAssocID="{4D08292A-7932-4474-90D2-DB5924EF48B2}" presName="composite" presStyleCnt="0"/>
      <dgm:spPr/>
    </dgm:pt>
    <dgm:pt modelId="{4F19BDAE-21BF-4009-B2B7-DA3EE1746065}" type="pres">
      <dgm:prSet presAssocID="{4D08292A-7932-4474-90D2-DB5924EF48B2}" presName="background" presStyleLbl="node0" presStyleIdx="3" presStyleCnt="5"/>
      <dgm:spPr/>
    </dgm:pt>
    <dgm:pt modelId="{C103D394-4E6D-4403-A390-A818B33ACAFF}" type="pres">
      <dgm:prSet presAssocID="{4D08292A-7932-4474-90D2-DB5924EF48B2}" presName="text" presStyleLbl="fgAcc0" presStyleIdx="3" presStyleCnt="5">
        <dgm:presLayoutVars>
          <dgm:chPref val="3"/>
        </dgm:presLayoutVars>
      </dgm:prSet>
      <dgm:spPr/>
    </dgm:pt>
    <dgm:pt modelId="{9A7AA7D7-8C30-4FA3-9FD9-3C2E245DFA5E}" type="pres">
      <dgm:prSet presAssocID="{4D08292A-7932-4474-90D2-DB5924EF48B2}" presName="hierChild2" presStyleCnt="0"/>
      <dgm:spPr/>
    </dgm:pt>
    <dgm:pt modelId="{FCDB7FCD-49AF-4894-B0B0-5AE3FBFFBB2F}" type="pres">
      <dgm:prSet presAssocID="{65F87CCD-ADDA-4FBB-8C11-A722E4B4525C}" presName="hierRoot1" presStyleCnt="0"/>
      <dgm:spPr/>
    </dgm:pt>
    <dgm:pt modelId="{16414FF3-81EC-4272-87B9-02A03D09AC1F}" type="pres">
      <dgm:prSet presAssocID="{65F87CCD-ADDA-4FBB-8C11-A722E4B4525C}" presName="composite" presStyleCnt="0"/>
      <dgm:spPr/>
    </dgm:pt>
    <dgm:pt modelId="{24C90EBC-5FDD-4D47-915F-8B66106E800E}" type="pres">
      <dgm:prSet presAssocID="{65F87CCD-ADDA-4FBB-8C11-A722E4B4525C}" presName="background" presStyleLbl="node0" presStyleIdx="4" presStyleCnt="5"/>
      <dgm:spPr/>
    </dgm:pt>
    <dgm:pt modelId="{45F3D873-ACF5-48AA-B980-3600E3A7239F}" type="pres">
      <dgm:prSet presAssocID="{65F87CCD-ADDA-4FBB-8C11-A722E4B4525C}" presName="text" presStyleLbl="fgAcc0" presStyleIdx="4" presStyleCnt="5">
        <dgm:presLayoutVars>
          <dgm:chPref val="3"/>
        </dgm:presLayoutVars>
      </dgm:prSet>
      <dgm:spPr/>
    </dgm:pt>
    <dgm:pt modelId="{AFDBB2C5-1D77-407E-B70F-9D1C5AE3605B}" type="pres">
      <dgm:prSet presAssocID="{65F87CCD-ADDA-4FBB-8C11-A722E4B4525C}" presName="hierChild2" presStyleCnt="0"/>
      <dgm:spPr/>
    </dgm:pt>
  </dgm:ptLst>
  <dgm:cxnLst>
    <dgm:cxn modelId="{398A4009-9789-4FA6-BFC7-129568FCA1D7}" srcId="{75F31F13-B70E-4D8B-82A2-891AD665D12F}" destId="{1733EC06-2277-4D93-9C7B-D8B2AAD789BF}" srcOrd="1" destOrd="0" parTransId="{D08EBCBA-E1A2-489C-A234-2B775619EDDB}" sibTransId="{A4B46F43-392D-4B7E-AB2A-F71C443395EF}"/>
    <dgm:cxn modelId="{26E3D713-353C-473B-B4A5-29FC24B3B63A}" srcId="{75F31F13-B70E-4D8B-82A2-891AD665D12F}" destId="{8CA30D25-2902-415D-BF71-770D680A36E8}" srcOrd="2" destOrd="0" parTransId="{E65C7816-5C5D-42EF-96F9-ED86AD378F15}" sibTransId="{95EC5353-6D3A-41C8-BB91-B6AC3577AE4F}"/>
    <dgm:cxn modelId="{0A12D82B-1ACC-4C4D-83CC-53B400020ABC}" srcId="{75F31F13-B70E-4D8B-82A2-891AD665D12F}" destId="{65F87CCD-ADDA-4FBB-8C11-A722E4B4525C}" srcOrd="4" destOrd="0" parTransId="{1FA40B03-E5D0-4CD3-A2F4-3E4B912264F8}" sibTransId="{DDD6F0C2-53CE-4692-8FF9-C176A5463F20}"/>
    <dgm:cxn modelId="{A529462D-3AF6-4E66-B02E-CCD0774455A3}" type="presOf" srcId="{8CA30D25-2902-415D-BF71-770D680A36E8}" destId="{D33A424E-8E0D-4F58-B9D1-D5904F36B588}" srcOrd="0" destOrd="0" presId="urn:microsoft.com/office/officeart/2005/8/layout/hierarchy1"/>
    <dgm:cxn modelId="{14AD3F58-15E7-4782-A225-C1F0A75139CF}" srcId="{75F31F13-B70E-4D8B-82A2-891AD665D12F}" destId="{4D08292A-7932-4474-90D2-DB5924EF48B2}" srcOrd="3" destOrd="0" parTransId="{558FDA50-4A8D-42DD-8328-89EFF81D55CA}" sibTransId="{588ED3ED-A55A-49CB-B435-20CE9FADD593}"/>
    <dgm:cxn modelId="{E944B797-D506-41C7-AB28-67DC3D3A871D}" type="presOf" srcId="{75F31F13-B70E-4D8B-82A2-891AD665D12F}" destId="{68A66359-A158-4F9A-8D16-A1E6E5908D04}" srcOrd="0" destOrd="0" presId="urn:microsoft.com/office/officeart/2005/8/layout/hierarchy1"/>
    <dgm:cxn modelId="{FBB29FA1-E178-475C-9D4B-3DBD73975043}" type="presOf" srcId="{1733EC06-2277-4D93-9C7B-D8B2AAD789BF}" destId="{59D2E7E8-9B51-4325-A7C2-3799499130B2}" srcOrd="0" destOrd="0" presId="urn:microsoft.com/office/officeart/2005/8/layout/hierarchy1"/>
    <dgm:cxn modelId="{E8017CA4-99E2-4A12-A302-C67F1BC250E5}" type="presOf" srcId="{4D08292A-7932-4474-90D2-DB5924EF48B2}" destId="{C103D394-4E6D-4403-A390-A818B33ACAFF}" srcOrd="0" destOrd="0" presId="urn:microsoft.com/office/officeart/2005/8/layout/hierarchy1"/>
    <dgm:cxn modelId="{ADF815E6-276B-4888-B082-8153DBF69DC6}" type="presOf" srcId="{65F87CCD-ADDA-4FBB-8C11-A722E4B4525C}" destId="{45F3D873-ACF5-48AA-B980-3600E3A7239F}" srcOrd="0" destOrd="0" presId="urn:microsoft.com/office/officeart/2005/8/layout/hierarchy1"/>
    <dgm:cxn modelId="{830753EC-A412-4074-8737-2ADD73720FC4}" srcId="{75F31F13-B70E-4D8B-82A2-891AD665D12F}" destId="{46953EA8-2194-4BE6-BE95-D4A23500C2F9}" srcOrd="0" destOrd="0" parTransId="{44D2C329-5F41-4CD6-90D5-457565B1E9DC}" sibTransId="{53EC3A5A-A2FD-4597-8AF7-9A3400C24FAC}"/>
    <dgm:cxn modelId="{815862F4-DC76-4874-A62A-B6DA6E619D45}" type="presOf" srcId="{46953EA8-2194-4BE6-BE95-D4A23500C2F9}" destId="{061840E5-B684-4A69-8592-861E9209CCF0}" srcOrd="0" destOrd="0" presId="urn:microsoft.com/office/officeart/2005/8/layout/hierarchy1"/>
    <dgm:cxn modelId="{1DDEE7E8-E3B7-4B41-8839-68F2F93FCA43}" type="presParOf" srcId="{68A66359-A158-4F9A-8D16-A1E6E5908D04}" destId="{35B3B6D4-3579-4B40-B77C-126C55CDFA61}" srcOrd="0" destOrd="0" presId="urn:microsoft.com/office/officeart/2005/8/layout/hierarchy1"/>
    <dgm:cxn modelId="{2B2BBA96-E819-4DC1-A9BC-FEED55408B3C}" type="presParOf" srcId="{35B3B6D4-3579-4B40-B77C-126C55CDFA61}" destId="{3022A795-EC59-413E-A3C0-09121D512087}" srcOrd="0" destOrd="0" presId="urn:microsoft.com/office/officeart/2005/8/layout/hierarchy1"/>
    <dgm:cxn modelId="{E2BB046E-0DFE-4DDE-8F31-8382669D41E4}" type="presParOf" srcId="{3022A795-EC59-413E-A3C0-09121D512087}" destId="{78AE0B65-3A26-4BC0-BB4D-38B2C6D308CE}" srcOrd="0" destOrd="0" presId="urn:microsoft.com/office/officeart/2005/8/layout/hierarchy1"/>
    <dgm:cxn modelId="{61B291A1-69AA-48E1-A13F-2E2E1AAD4AB9}" type="presParOf" srcId="{3022A795-EC59-413E-A3C0-09121D512087}" destId="{061840E5-B684-4A69-8592-861E9209CCF0}" srcOrd="1" destOrd="0" presId="urn:microsoft.com/office/officeart/2005/8/layout/hierarchy1"/>
    <dgm:cxn modelId="{5ED4620C-B2C7-4D5F-BA08-0EA945CE8D7C}" type="presParOf" srcId="{35B3B6D4-3579-4B40-B77C-126C55CDFA61}" destId="{F640088D-0535-435E-907A-2167EC929A14}" srcOrd="1" destOrd="0" presId="urn:microsoft.com/office/officeart/2005/8/layout/hierarchy1"/>
    <dgm:cxn modelId="{D58B122C-6531-4E57-8FDD-490E5FB462E4}" type="presParOf" srcId="{68A66359-A158-4F9A-8D16-A1E6E5908D04}" destId="{BE7BC014-FD1E-42F2-9184-96AD5BF33063}" srcOrd="1" destOrd="0" presId="urn:microsoft.com/office/officeart/2005/8/layout/hierarchy1"/>
    <dgm:cxn modelId="{D2F460BB-913A-4ED0-B025-70D036BE5EAF}" type="presParOf" srcId="{BE7BC014-FD1E-42F2-9184-96AD5BF33063}" destId="{B0F7B6F5-1760-4FE6-A805-160A38D3725F}" srcOrd="0" destOrd="0" presId="urn:microsoft.com/office/officeart/2005/8/layout/hierarchy1"/>
    <dgm:cxn modelId="{8B738227-090F-49C1-820F-D2068AACA63D}" type="presParOf" srcId="{B0F7B6F5-1760-4FE6-A805-160A38D3725F}" destId="{A071363E-ED7D-406C-95C7-5858AE9CAA77}" srcOrd="0" destOrd="0" presId="urn:microsoft.com/office/officeart/2005/8/layout/hierarchy1"/>
    <dgm:cxn modelId="{9C1FF10B-C8C8-48F2-9258-8D737CE38821}" type="presParOf" srcId="{B0F7B6F5-1760-4FE6-A805-160A38D3725F}" destId="{59D2E7E8-9B51-4325-A7C2-3799499130B2}" srcOrd="1" destOrd="0" presId="urn:microsoft.com/office/officeart/2005/8/layout/hierarchy1"/>
    <dgm:cxn modelId="{45A47B55-3F41-4AAE-AE82-46139008BAFE}" type="presParOf" srcId="{BE7BC014-FD1E-42F2-9184-96AD5BF33063}" destId="{058724DF-9E48-4F7B-8AE1-39AFAC1A9A18}" srcOrd="1" destOrd="0" presId="urn:microsoft.com/office/officeart/2005/8/layout/hierarchy1"/>
    <dgm:cxn modelId="{54B78A1D-0D2E-433C-A173-EF951E2E92ED}" type="presParOf" srcId="{68A66359-A158-4F9A-8D16-A1E6E5908D04}" destId="{E4862BD2-E8CC-4F1D-8420-56AC68EA1401}" srcOrd="2" destOrd="0" presId="urn:microsoft.com/office/officeart/2005/8/layout/hierarchy1"/>
    <dgm:cxn modelId="{B2908A7A-866B-40C7-821B-B91204F1B4D4}" type="presParOf" srcId="{E4862BD2-E8CC-4F1D-8420-56AC68EA1401}" destId="{54652FF6-DA40-4909-92C9-FE871C7815C3}" srcOrd="0" destOrd="0" presId="urn:microsoft.com/office/officeart/2005/8/layout/hierarchy1"/>
    <dgm:cxn modelId="{A05AC430-72E0-47DD-824D-D983EA2C5381}" type="presParOf" srcId="{54652FF6-DA40-4909-92C9-FE871C7815C3}" destId="{C6B8C659-3263-457C-863D-3C10DD825FA6}" srcOrd="0" destOrd="0" presId="urn:microsoft.com/office/officeart/2005/8/layout/hierarchy1"/>
    <dgm:cxn modelId="{6E482639-FD3B-41E1-AAA0-7430D4534F77}" type="presParOf" srcId="{54652FF6-DA40-4909-92C9-FE871C7815C3}" destId="{D33A424E-8E0D-4F58-B9D1-D5904F36B588}" srcOrd="1" destOrd="0" presId="urn:microsoft.com/office/officeart/2005/8/layout/hierarchy1"/>
    <dgm:cxn modelId="{274B8992-53B9-46FC-8C03-2206D8FDB422}" type="presParOf" srcId="{E4862BD2-E8CC-4F1D-8420-56AC68EA1401}" destId="{8904ADFD-E617-40A9-8247-F2C82BB4B04A}" srcOrd="1" destOrd="0" presId="urn:microsoft.com/office/officeart/2005/8/layout/hierarchy1"/>
    <dgm:cxn modelId="{89FDBF59-7B28-49C4-809A-16B29AC3420D}" type="presParOf" srcId="{68A66359-A158-4F9A-8D16-A1E6E5908D04}" destId="{41CBFAFC-FF41-4D27-82C2-EAA3F38B1F61}" srcOrd="3" destOrd="0" presId="urn:microsoft.com/office/officeart/2005/8/layout/hierarchy1"/>
    <dgm:cxn modelId="{090E75BB-0570-4CF2-858F-B65A012F7305}" type="presParOf" srcId="{41CBFAFC-FF41-4D27-82C2-EAA3F38B1F61}" destId="{17FC7416-C506-4463-B29F-5126805C85B4}" srcOrd="0" destOrd="0" presId="urn:microsoft.com/office/officeart/2005/8/layout/hierarchy1"/>
    <dgm:cxn modelId="{E84AC8A5-ECC0-4742-BD20-C24B3A65B364}" type="presParOf" srcId="{17FC7416-C506-4463-B29F-5126805C85B4}" destId="{4F19BDAE-21BF-4009-B2B7-DA3EE1746065}" srcOrd="0" destOrd="0" presId="urn:microsoft.com/office/officeart/2005/8/layout/hierarchy1"/>
    <dgm:cxn modelId="{7F720E6A-343F-4705-8C0C-2DBA5EF799F0}" type="presParOf" srcId="{17FC7416-C506-4463-B29F-5126805C85B4}" destId="{C103D394-4E6D-4403-A390-A818B33ACAFF}" srcOrd="1" destOrd="0" presId="urn:microsoft.com/office/officeart/2005/8/layout/hierarchy1"/>
    <dgm:cxn modelId="{E6246145-28F3-4737-8B6D-37B1E87CE0BF}" type="presParOf" srcId="{41CBFAFC-FF41-4D27-82C2-EAA3F38B1F61}" destId="{9A7AA7D7-8C30-4FA3-9FD9-3C2E245DFA5E}" srcOrd="1" destOrd="0" presId="urn:microsoft.com/office/officeart/2005/8/layout/hierarchy1"/>
    <dgm:cxn modelId="{56E38706-00DC-4562-AC31-5853F52D8056}" type="presParOf" srcId="{68A66359-A158-4F9A-8D16-A1E6E5908D04}" destId="{FCDB7FCD-49AF-4894-B0B0-5AE3FBFFBB2F}" srcOrd="4" destOrd="0" presId="urn:microsoft.com/office/officeart/2005/8/layout/hierarchy1"/>
    <dgm:cxn modelId="{D972A46C-13E9-4F69-AEB3-ABEB04E59B40}" type="presParOf" srcId="{FCDB7FCD-49AF-4894-B0B0-5AE3FBFFBB2F}" destId="{16414FF3-81EC-4272-87B9-02A03D09AC1F}" srcOrd="0" destOrd="0" presId="urn:microsoft.com/office/officeart/2005/8/layout/hierarchy1"/>
    <dgm:cxn modelId="{5EB91DDC-045C-424E-B1B9-B7C2BF12D912}" type="presParOf" srcId="{16414FF3-81EC-4272-87B9-02A03D09AC1F}" destId="{24C90EBC-5FDD-4D47-915F-8B66106E800E}" srcOrd="0" destOrd="0" presId="urn:microsoft.com/office/officeart/2005/8/layout/hierarchy1"/>
    <dgm:cxn modelId="{CC57D33C-9EF9-49DB-945A-55CE73D0888E}" type="presParOf" srcId="{16414FF3-81EC-4272-87B9-02A03D09AC1F}" destId="{45F3D873-ACF5-48AA-B980-3600E3A7239F}" srcOrd="1" destOrd="0" presId="urn:microsoft.com/office/officeart/2005/8/layout/hierarchy1"/>
    <dgm:cxn modelId="{DDDBA3E5-E166-4899-A5AF-5D72658D9918}" type="presParOf" srcId="{FCDB7FCD-49AF-4894-B0B0-5AE3FBFFBB2F}" destId="{AFDBB2C5-1D77-407E-B70F-9D1C5AE3605B}"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3AB9B23-3F67-499F-AE88-3B8975AA4513}"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29C1B29C-B3BB-4DAD-875D-F81D3E95DEC7}">
      <dgm:prSet custT="1"/>
      <dgm:spPr/>
      <dgm:t>
        <a:bodyPr/>
        <a:lstStyle/>
        <a:p>
          <a:r>
            <a:rPr lang="en-IN" sz="1800">
              <a:latin typeface="Times New Roman" panose="02020603050405020304" pitchFamily="18" charset="0"/>
              <a:cs typeface="Times New Roman" panose="02020603050405020304" pitchFamily="18" charset="0"/>
            </a:rPr>
            <a:t>Thorough Requirement Analysis</a:t>
          </a:r>
        </a:p>
      </dgm:t>
    </dgm:pt>
    <dgm:pt modelId="{7EFD6C32-D87E-409E-851B-0EB1A73FB3C8}" type="parTrans" cxnId="{2DF82A8E-3D2A-48D5-9E7C-364AECCD1BA8}">
      <dgm:prSet/>
      <dgm:spPr/>
      <dgm:t>
        <a:bodyPr/>
        <a:lstStyle/>
        <a:p>
          <a:endParaRPr lang="en-IN"/>
        </a:p>
      </dgm:t>
    </dgm:pt>
    <dgm:pt modelId="{6B1AA826-23EE-4088-AA1F-F2F2F0A4A788}" type="sibTrans" cxnId="{2DF82A8E-3D2A-48D5-9E7C-364AECCD1BA8}">
      <dgm:prSet/>
      <dgm:spPr/>
      <dgm:t>
        <a:bodyPr/>
        <a:lstStyle/>
        <a:p>
          <a:endParaRPr lang="en-IN"/>
        </a:p>
      </dgm:t>
    </dgm:pt>
    <dgm:pt modelId="{78BCB44E-10B1-4283-88B0-BAB6BBE9E04F}">
      <dgm:prSet custT="1"/>
      <dgm:spPr/>
      <dgm:t>
        <a:bodyPr/>
        <a:lstStyle/>
        <a:p>
          <a:r>
            <a:rPr lang="en-IN" sz="1800" dirty="0">
              <a:latin typeface="Times New Roman" panose="02020603050405020304" pitchFamily="18" charset="0"/>
              <a:cs typeface="Times New Roman" panose="02020603050405020304" pitchFamily="18" charset="0"/>
            </a:rPr>
            <a:t>Agile Adaptability </a:t>
          </a:r>
        </a:p>
      </dgm:t>
    </dgm:pt>
    <dgm:pt modelId="{D7530CA5-31CF-4ADD-83AB-5076F59ED318}" type="parTrans" cxnId="{28DA426F-A40E-4E2C-A4A9-A1CEB66BADBA}">
      <dgm:prSet/>
      <dgm:spPr/>
      <dgm:t>
        <a:bodyPr/>
        <a:lstStyle/>
        <a:p>
          <a:endParaRPr lang="en-IN"/>
        </a:p>
      </dgm:t>
    </dgm:pt>
    <dgm:pt modelId="{9B1E13ED-9DBE-42FA-BB92-4EE6176A4820}" type="sibTrans" cxnId="{28DA426F-A40E-4E2C-A4A9-A1CEB66BADBA}">
      <dgm:prSet/>
      <dgm:spPr/>
      <dgm:t>
        <a:bodyPr/>
        <a:lstStyle/>
        <a:p>
          <a:endParaRPr lang="en-IN"/>
        </a:p>
      </dgm:t>
    </dgm:pt>
    <dgm:pt modelId="{7C48CBB0-2FC9-400E-AD6E-5A506D97B15D}">
      <dgm:prSet custT="1"/>
      <dgm:spPr/>
      <dgm:t>
        <a:bodyPr/>
        <a:lstStyle/>
        <a:p>
          <a:r>
            <a:rPr lang="en-IN" sz="1800" dirty="0">
              <a:latin typeface="Times New Roman" panose="02020603050405020304" pitchFamily="18" charset="0"/>
              <a:cs typeface="Times New Roman" panose="02020603050405020304" pitchFamily="18" charset="0"/>
            </a:rPr>
            <a:t>User Training and Support </a:t>
          </a:r>
        </a:p>
      </dgm:t>
    </dgm:pt>
    <dgm:pt modelId="{F7564CD5-A973-4731-9EAB-6FE34AAE5FC2}" type="parTrans" cxnId="{A92EA8F5-066B-4A4C-84B1-5ACA3EEC2D40}">
      <dgm:prSet/>
      <dgm:spPr/>
      <dgm:t>
        <a:bodyPr/>
        <a:lstStyle/>
        <a:p>
          <a:endParaRPr lang="en-IN"/>
        </a:p>
      </dgm:t>
    </dgm:pt>
    <dgm:pt modelId="{3C7D6944-6F4D-4A45-9A58-1E0737EBA4A5}" type="sibTrans" cxnId="{A92EA8F5-066B-4A4C-84B1-5ACA3EEC2D40}">
      <dgm:prSet/>
      <dgm:spPr/>
      <dgm:t>
        <a:bodyPr/>
        <a:lstStyle/>
        <a:p>
          <a:endParaRPr lang="en-IN"/>
        </a:p>
      </dgm:t>
    </dgm:pt>
    <dgm:pt modelId="{D7B9B470-7A16-4D37-B626-DE289FEA0E8D}">
      <dgm:prSet custT="1"/>
      <dgm:spPr/>
      <dgm:t>
        <a:bodyPr/>
        <a:lstStyle/>
        <a:p>
          <a:r>
            <a:rPr lang="en-IN" sz="1800">
              <a:latin typeface="Times New Roman" panose="02020603050405020304" pitchFamily="18" charset="0"/>
              <a:cs typeface="Times New Roman" panose="02020603050405020304" pitchFamily="18" charset="0"/>
            </a:rPr>
            <a:t>Regular Performance Monitoring </a:t>
          </a:r>
        </a:p>
      </dgm:t>
    </dgm:pt>
    <dgm:pt modelId="{D5CDA68E-2B4B-442D-83F4-7D3339C37B60}" type="parTrans" cxnId="{98282E78-2E7D-4210-8A49-B9076EC38D0E}">
      <dgm:prSet/>
      <dgm:spPr/>
      <dgm:t>
        <a:bodyPr/>
        <a:lstStyle/>
        <a:p>
          <a:endParaRPr lang="en-IN"/>
        </a:p>
      </dgm:t>
    </dgm:pt>
    <dgm:pt modelId="{DFC96720-C9A4-439D-9EC8-5F98AC5DA3E1}" type="sibTrans" cxnId="{98282E78-2E7D-4210-8A49-B9076EC38D0E}">
      <dgm:prSet/>
      <dgm:spPr/>
      <dgm:t>
        <a:bodyPr/>
        <a:lstStyle/>
        <a:p>
          <a:endParaRPr lang="en-IN"/>
        </a:p>
      </dgm:t>
    </dgm:pt>
    <dgm:pt modelId="{3FE48C2B-C08D-4F29-9F78-1BB31FBA240C}">
      <dgm:prSet custT="1"/>
      <dgm:spPr/>
      <dgm:t>
        <a:bodyPr/>
        <a:lstStyle/>
        <a:p>
          <a:r>
            <a:rPr lang="en-IN" sz="1800">
              <a:latin typeface="Times New Roman" panose="02020603050405020304" pitchFamily="18" charset="0"/>
              <a:cs typeface="Times New Roman" panose="02020603050405020304" pitchFamily="18" charset="0"/>
            </a:rPr>
            <a:t>Scalability Considerations </a:t>
          </a:r>
        </a:p>
      </dgm:t>
    </dgm:pt>
    <dgm:pt modelId="{685A6759-84BE-4D77-A386-1F0C45929CFC}" type="parTrans" cxnId="{B18FB2A0-919E-4F30-8EA4-12BF8AC797C3}">
      <dgm:prSet/>
      <dgm:spPr/>
      <dgm:t>
        <a:bodyPr/>
        <a:lstStyle/>
        <a:p>
          <a:endParaRPr lang="en-IN"/>
        </a:p>
      </dgm:t>
    </dgm:pt>
    <dgm:pt modelId="{8CD3D5FA-EF04-4EE4-887B-1F983D20CAC8}" type="sibTrans" cxnId="{B18FB2A0-919E-4F30-8EA4-12BF8AC797C3}">
      <dgm:prSet/>
      <dgm:spPr/>
      <dgm:t>
        <a:bodyPr/>
        <a:lstStyle/>
        <a:p>
          <a:endParaRPr lang="en-IN"/>
        </a:p>
      </dgm:t>
    </dgm:pt>
    <dgm:pt modelId="{349E47D1-C693-4CD4-8051-70CAD888D8E4}" type="pres">
      <dgm:prSet presAssocID="{93AB9B23-3F67-499F-AE88-3B8975AA4513}" presName="linear" presStyleCnt="0">
        <dgm:presLayoutVars>
          <dgm:animLvl val="lvl"/>
          <dgm:resizeHandles val="exact"/>
        </dgm:presLayoutVars>
      </dgm:prSet>
      <dgm:spPr/>
    </dgm:pt>
    <dgm:pt modelId="{AA59FC9A-F1B8-40D4-8470-02A9217A9541}" type="pres">
      <dgm:prSet presAssocID="{29C1B29C-B3BB-4DAD-875D-F81D3E95DEC7}" presName="parentText" presStyleLbl="node1" presStyleIdx="0" presStyleCnt="5">
        <dgm:presLayoutVars>
          <dgm:chMax val="0"/>
          <dgm:bulletEnabled val="1"/>
        </dgm:presLayoutVars>
      </dgm:prSet>
      <dgm:spPr/>
    </dgm:pt>
    <dgm:pt modelId="{275C5D5F-FF53-4169-870C-7A2FDBB9993D}" type="pres">
      <dgm:prSet presAssocID="{6B1AA826-23EE-4088-AA1F-F2F2F0A4A788}" presName="spacer" presStyleCnt="0"/>
      <dgm:spPr/>
    </dgm:pt>
    <dgm:pt modelId="{3AF41DA9-715A-48C3-A457-7ED99661260A}" type="pres">
      <dgm:prSet presAssocID="{78BCB44E-10B1-4283-88B0-BAB6BBE9E04F}" presName="parentText" presStyleLbl="node1" presStyleIdx="1" presStyleCnt="5">
        <dgm:presLayoutVars>
          <dgm:chMax val="0"/>
          <dgm:bulletEnabled val="1"/>
        </dgm:presLayoutVars>
      </dgm:prSet>
      <dgm:spPr/>
    </dgm:pt>
    <dgm:pt modelId="{29F353BD-42CE-4D84-974E-10F06E4A7F18}" type="pres">
      <dgm:prSet presAssocID="{9B1E13ED-9DBE-42FA-BB92-4EE6176A4820}" presName="spacer" presStyleCnt="0"/>
      <dgm:spPr/>
    </dgm:pt>
    <dgm:pt modelId="{7942CDDB-50CE-4BC0-AB73-CBC188BE33AA}" type="pres">
      <dgm:prSet presAssocID="{7C48CBB0-2FC9-400E-AD6E-5A506D97B15D}" presName="parentText" presStyleLbl="node1" presStyleIdx="2" presStyleCnt="5">
        <dgm:presLayoutVars>
          <dgm:chMax val="0"/>
          <dgm:bulletEnabled val="1"/>
        </dgm:presLayoutVars>
      </dgm:prSet>
      <dgm:spPr/>
    </dgm:pt>
    <dgm:pt modelId="{EC172775-26DC-422F-89B2-AFC93BCF8B8F}" type="pres">
      <dgm:prSet presAssocID="{3C7D6944-6F4D-4A45-9A58-1E0737EBA4A5}" presName="spacer" presStyleCnt="0"/>
      <dgm:spPr/>
    </dgm:pt>
    <dgm:pt modelId="{22699729-F0E2-4195-87D4-3EAF398ED7A6}" type="pres">
      <dgm:prSet presAssocID="{D7B9B470-7A16-4D37-B626-DE289FEA0E8D}" presName="parentText" presStyleLbl="node1" presStyleIdx="3" presStyleCnt="5">
        <dgm:presLayoutVars>
          <dgm:chMax val="0"/>
          <dgm:bulletEnabled val="1"/>
        </dgm:presLayoutVars>
      </dgm:prSet>
      <dgm:spPr/>
    </dgm:pt>
    <dgm:pt modelId="{2E552497-B2E1-4437-B78E-D6C67AAEBCE1}" type="pres">
      <dgm:prSet presAssocID="{DFC96720-C9A4-439D-9EC8-5F98AC5DA3E1}" presName="spacer" presStyleCnt="0"/>
      <dgm:spPr/>
    </dgm:pt>
    <dgm:pt modelId="{60E6523B-1AF4-479A-94DE-435057B47EC9}" type="pres">
      <dgm:prSet presAssocID="{3FE48C2B-C08D-4F29-9F78-1BB31FBA240C}" presName="parentText" presStyleLbl="node1" presStyleIdx="4" presStyleCnt="5">
        <dgm:presLayoutVars>
          <dgm:chMax val="0"/>
          <dgm:bulletEnabled val="1"/>
        </dgm:presLayoutVars>
      </dgm:prSet>
      <dgm:spPr/>
    </dgm:pt>
  </dgm:ptLst>
  <dgm:cxnLst>
    <dgm:cxn modelId="{B7CB6F16-C3AA-4844-A1D8-E0DE1BF1A00A}" type="presOf" srcId="{D7B9B470-7A16-4D37-B626-DE289FEA0E8D}" destId="{22699729-F0E2-4195-87D4-3EAF398ED7A6}" srcOrd="0" destOrd="0" presId="urn:microsoft.com/office/officeart/2005/8/layout/vList2"/>
    <dgm:cxn modelId="{EFDD2617-569F-4CFF-A708-A18FAC0E4736}" type="presOf" srcId="{78BCB44E-10B1-4283-88B0-BAB6BBE9E04F}" destId="{3AF41DA9-715A-48C3-A457-7ED99661260A}" srcOrd="0" destOrd="0" presId="urn:microsoft.com/office/officeart/2005/8/layout/vList2"/>
    <dgm:cxn modelId="{7403AD1C-DF8E-4941-BCDB-17EFE2271A5B}" type="presOf" srcId="{7C48CBB0-2FC9-400E-AD6E-5A506D97B15D}" destId="{7942CDDB-50CE-4BC0-AB73-CBC188BE33AA}" srcOrd="0" destOrd="0" presId="urn:microsoft.com/office/officeart/2005/8/layout/vList2"/>
    <dgm:cxn modelId="{D1B68527-6CEF-4128-8227-1F333FF2613D}" type="presOf" srcId="{3FE48C2B-C08D-4F29-9F78-1BB31FBA240C}" destId="{60E6523B-1AF4-479A-94DE-435057B47EC9}" srcOrd="0" destOrd="0" presId="urn:microsoft.com/office/officeart/2005/8/layout/vList2"/>
    <dgm:cxn modelId="{28DA426F-A40E-4E2C-A4A9-A1CEB66BADBA}" srcId="{93AB9B23-3F67-499F-AE88-3B8975AA4513}" destId="{78BCB44E-10B1-4283-88B0-BAB6BBE9E04F}" srcOrd="1" destOrd="0" parTransId="{D7530CA5-31CF-4ADD-83AB-5076F59ED318}" sibTransId="{9B1E13ED-9DBE-42FA-BB92-4EE6176A4820}"/>
    <dgm:cxn modelId="{01957477-F5C5-4064-866F-30089A97C596}" type="presOf" srcId="{93AB9B23-3F67-499F-AE88-3B8975AA4513}" destId="{349E47D1-C693-4CD4-8051-70CAD888D8E4}" srcOrd="0" destOrd="0" presId="urn:microsoft.com/office/officeart/2005/8/layout/vList2"/>
    <dgm:cxn modelId="{98282E78-2E7D-4210-8A49-B9076EC38D0E}" srcId="{93AB9B23-3F67-499F-AE88-3B8975AA4513}" destId="{D7B9B470-7A16-4D37-B626-DE289FEA0E8D}" srcOrd="3" destOrd="0" parTransId="{D5CDA68E-2B4B-442D-83F4-7D3339C37B60}" sibTransId="{DFC96720-C9A4-439D-9EC8-5F98AC5DA3E1}"/>
    <dgm:cxn modelId="{2DF82A8E-3D2A-48D5-9E7C-364AECCD1BA8}" srcId="{93AB9B23-3F67-499F-AE88-3B8975AA4513}" destId="{29C1B29C-B3BB-4DAD-875D-F81D3E95DEC7}" srcOrd="0" destOrd="0" parTransId="{7EFD6C32-D87E-409E-851B-0EB1A73FB3C8}" sibTransId="{6B1AA826-23EE-4088-AA1F-F2F2F0A4A788}"/>
    <dgm:cxn modelId="{B18FB2A0-919E-4F30-8EA4-12BF8AC797C3}" srcId="{93AB9B23-3F67-499F-AE88-3B8975AA4513}" destId="{3FE48C2B-C08D-4F29-9F78-1BB31FBA240C}" srcOrd="4" destOrd="0" parTransId="{685A6759-84BE-4D77-A386-1F0C45929CFC}" sibTransId="{8CD3D5FA-EF04-4EE4-887B-1F983D20CAC8}"/>
    <dgm:cxn modelId="{3BD1E1C8-0519-4687-85D6-0A7B92293D48}" type="presOf" srcId="{29C1B29C-B3BB-4DAD-875D-F81D3E95DEC7}" destId="{AA59FC9A-F1B8-40D4-8470-02A9217A9541}" srcOrd="0" destOrd="0" presId="urn:microsoft.com/office/officeart/2005/8/layout/vList2"/>
    <dgm:cxn modelId="{A92EA8F5-066B-4A4C-84B1-5ACA3EEC2D40}" srcId="{93AB9B23-3F67-499F-AE88-3B8975AA4513}" destId="{7C48CBB0-2FC9-400E-AD6E-5A506D97B15D}" srcOrd="2" destOrd="0" parTransId="{F7564CD5-A973-4731-9EAB-6FE34AAE5FC2}" sibTransId="{3C7D6944-6F4D-4A45-9A58-1E0737EBA4A5}"/>
    <dgm:cxn modelId="{F52BE781-7ECA-45B3-9F50-B1F76E3C934A}" type="presParOf" srcId="{349E47D1-C693-4CD4-8051-70CAD888D8E4}" destId="{AA59FC9A-F1B8-40D4-8470-02A9217A9541}" srcOrd="0" destOrd="0" presId="urn:microsoft.com/office/officeart/2005/8/layout/vList2"/>
    <dgm:cxn modelId="{255CB188-13FE-4677-A739-68BF26763C62}" type="presParOf" srcId="{349E47D1-C693-4CD4-8051-70CAD888D8E4}" destId="{275C5D5F-FF53-4169-870C-7A2FDBB9993D}" srcOrd="1" destOrd="0" presId="urn:microsoft.com/office/officeart/2005/8/layout/vList2"/>
    <dgm:cxn modelId="{F19DDCB2-8571-4D1B-B57B-96DE695B5262}" type="presParOf" srcId="{349E47D1-C693-4CD4-8051-70CAD888D8E4}" destId="{3AF41DA9-715A-48C3-A457-7ED99661260A}" srcOrd="2" destOrd="0" presId="urn:microsoft.com/office/officeart/2005/8/layout/vList2"/>
    <dgm:cxn modelId="{55418E5F-985B-4F29-8C00-9986E00BBEC6}" type="presParOf" srcId="{349E47D1-C693-4CD4-8051-70CAD888D8E4}" destId="{29F353BD-42CE-4D84-974E-10F06E4A7F18}" srcOrd="3" destOrd="0" presId="urn:microsoft.com/office/officeart/2005/8/layout/vList2"/>
    <dgm:cxn modelId="{87CDB890-A497-4ABB-9042-6E544EFFF836}" type="presParOf" srcId="{349E47D1-C693-4CD4-8051-70CAD888D8E4}" destId="{7942CDDB-50CE-4BC0-AB73-CBC188BE33AA}" srcOrd="4" destOrd="0" presId="urn:microsoft.com/office/officeart/2005/8/layout/vList2"/>
    <dgm:cxn modelId="{2E7257D2-351B-46F3-AB66-64F158F4C7BA}" type="presParOf" srcId="{349E47D1-C693-4CD4-8051-70CAD888D8E4}" destId="{EC172775-26DC-422F-89B2-AFC93BCF8B8F}" srcOrd="5" destOrd="0" presId="urn:microsoft.com/office/officeart/2005/8/layout/vList2"/>
    <dgm:cxn modelId="{F36E5F63-C1C4-4800-BBB1-50629D9E76D5}" type="presParOf" srcId="{349E47D1-C693-4CD4-8051-70CAD888D8E4}" destId="{22699729-F0E2-4195-87D4-3EAF398ED7A6}" srcOrd="6" destOrd="0" presId="urn:microsoft.com/office/officeart/2005/8/layout/vList2"/>
    <dgm:cxn modelId="{63A95E6D-7B2B-4BBC-B7B9-1C56FB6CFF86}" type="presParOf" srcId="{349E47D1-C693-4CD4-8051-70CAD888D8E4}" destId="{2E552497-B2E1-4437-B78E-D6C67AAEBCE1}" srcOrd="7" destOrd="0" presId="urn:microsoft.com/office/officeart/2005/8/layout/vList2"/>
    <dgm:cxn modelId="{BDB697EC-AD26-4F1B-BE02-0D89F5BD960F}" type="presParOf" srcId="{349E47D1-C693-4CD4-8051-70CAD888D8E4}" destId="{60E6523B-1AF4-479A-94DE-435057B47EC9}" srcOrd="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3AB9B23-3F67-499F-AE88-3B8975AA4513}"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29C1B29C-B3BB-4DAD-875D-F81D3E95DEC7}">
      <dgm:prSet custT="1"/>
      <dgm:spPr/>
      <dgm:t>
        <a:bodyPr/>
        <a:lstStyle/>
        <a:p>
          <a:pPr>
            <a:lnSpc>
              <a:spcPct val="100000"/>
            </a:lnSpc>
          </a:pPr>
          <a:r>
            <a:rPr lang="en-IN" sz="1800">
              <a:latin typeface="Times New Roman" panose="02020603050405020304" pitchFamily="18" charset="0"/>
              <a:cs typeface="Times New Roman" panose="02020603050405020304" pitchFamily="18" charset="0"/>
            </a:rPr>
            <a:t>Scalability Difficulties </a:t>
          </a:r>
        </a:p>
      </dgm:t>
    </dgm:pt>
    <dgm:pt modelId="{7EFD6C32-D87E-409E-851B-0EB1A73FB3C8}" type="parTrans" cxnId="{2DF82A8E-3D2A-48D5-9E7C-364AECCD1BA8}">
      <dgm:prSet/>
      <dgm:spPr/>
      <dgm:t>
        <a:bodyPr/>
        <a:lstStyle/>
        <a:p>
          <a:endParaRPr lang="en-IN"/>
        </a:p>
      </dgm:t>
    </dgm:pt>
    <dgm:pt modelId="{6B1AA826-23EE-4088-AA1F-F2F2F0A4A788}" type="sibTrans" cxnId="{2DF82A8E-3D2A-48D5-9E7C-364AECCD1BA8}">
      <dgm:prSet/>
      <dgm:spPr/>
      <dgm:t>
        <a:bodyPr/>
        <a:lstStyle/>
        <a:p>
          <a:endParaRPr lang="en-IN"/>
        </a:p>
      </dgm:t>
    </dgm:pt>
    <dgm:pt modelId="{78BCB44E-10B1-4283-88B0-BAB6BBE9E04F}">
      <dgm:prSet custT="1"/>
      <dgm:spPr/>
      <dgm:t>
        <a:bodyPr/>
        <a:lstStyle/>
        <a:p>
          <a:pPr>
            <a:lnSpc>
              <a:spcPct val="100000"/>
            </a:lnSpc>
          </a:pPr>
          <a:r>
            <a:rPr lang="en-IN" sz="1800">
              <a:latin typeface="Times New Roman" panose="02020603050405020304" pitchFamily="18" charset="0"/>
              <a:cs typeface="Times New Roman" panose="02020603050405020304" pitchFamily="18" charset="0"/>
            </a:rPr>
            <a:t>Vendor Lock-In</a:t>
          </a:r>
        </a:p>
      </dgm:t>
    </dgm:pt>
    <dgm:pt modelId="{D7530CA5-31CF-4ADD-83AB-5076F59ED318}" type="parTrans" cxnId="{28DA426F-A40E-4E2C-A4A9-A1CEB66BADBA}">
      <dgm:prSet/>
      <dgm:spPr/>
      <dgm:t>
        <a:bodyPr/>
        <a:lstStyle/>
        <a:p>
          <a:endParaRPr lang="en-IN"/>
        </a:p>
      </dgm:t>
    </dgm:pt>
    <dgm:pt modelId="{9B1E13ED-9DBE-42FA-BB92-4EE6176A4820}" type="sibTrans" cxnId="{28DA426F-A40E-4E2C-A4A9-A1CEB66BADBA}">
      <dgm:prSet/>
      <dgm:spPr/>
      <dgm:t>
        <a:bodyPr/>
        <a:lstStyle/>
        <a:p>
          <a:endParaRPr lang="en-IN"/>
        </a:p>
      </dgm:t>
    </dgm:pt>
    <dgm:pt modelId="{7C48CBB0-2FC9-400E-AD6E-5A506D97B15D}">
      <dgm:prSet custT="1"/>
      <dgm:spPr/>
      <dgm:t>
        <a:bodyPr/>
        <a:lstStyle/>
        <a:p>
          <a:pPr>
            <a:lnSpc>
              <a:spcPct val="100000"/>
            </a:lnSpc>
          </a:pPr>
          <a:r>
            <a:rPr lang="en-IN" sz="1800">
              <a:latin typeface="Times New Roman" panose="02020603050405020304" pitchFamily="18" charset="0"/>
              <a:cs typeface="Times New Roman" panose="02020603050405020304" pitchFamily="18" charset="0"/>
            </a:rPr>
            <a:t>Subjectivity to Network Stability </a:t>
          </a:r>
        </a:p>
      </dgm:t>
    </dgm:pt>
    <dgm:pt modelId="{F7564CD5-A973-4731-9EAB-6FE34AAE5FC2}" type="parTrans" cxnId="{A92EA8F5-066B-4A4C-84B1-5ACA3EEC2D40}">
      <dgm:prSet/>
      <dgm:spPr/>
      <dgm:t>
        <a:bodyPr/>
        <a:lstStyle/>
        <a:p>
          <a:endParaRPr lang="en-IN"/>
        </a:p>
      </dgm:t>
    </dgm:pt>
    <dgm:pt modelId="{3C7D6944-6F4D-4A45-9A58-1E0737EBA4A5}" type="sibTrans" cxnId="{A92EA8F5-066B-4A4C-84B1-5ACA3EEC2D40}">
      <dgm:prSet/>
      <dgm:spPr/>
      <dgm:t>
        <a:bodyPr/>
        <a:lstStyle/>
        <a:p>
          <a:endParaRPr lang="en-IN"/>
        </a:p>
      </dgm:t>
    </dgm:pt>
    <dgm:pt modelId="{D7B9B470-7A16-4D37-B626-DE289FEA0E8D}">
      <dgm:prSet custT="1"/>
      <dgm:spPr/>
      <dgm:t>
        <a:bodyPr/>
        <a:lstStyle/>
        <a:p>
          <a:pPr>
            <a:lnSpc>
              <a:spcPct val="100000"/>
            </a:lnSpc>
          </a:pPr>
          <a:r>
            <a:rPr lang="en-IN" sz="1800">
              <a:latin typeface="Times New Roman" panose="02020603050405020304" pitchFamily="18" charset="0"/>
              <a:cs typeface="Times New Roman" panose="02020603050405020304" pitchFamily="18" charset="0"/>
            </a:rPr>
            <a:t>Performance Issues</a:t>
          </a:r>
        </a:p>
      </dgm:t>
    </dgm:pt>
    <dgm:pt modelId="{D5CDA68E-2B4B-442D-83F4-7D3339C37B60}" type="parTrans" cxnId="{98282E78-2E7D-4210-8A49-B9076EC38D0E}">
      <dgm:prSet/>
      <dgm:spPr/>
      <dgm:t>
        <a:bodyPr/>
        <a:lstStyle/>
        <a:p>
          <a:endParaRPr lang="en-IN"/>
        </a:p>
      </dgm:t>
    </dgm:pt>
    <dgm:pt modelId="{DFC96720-C9A4-439D-9EC8-5F98AC5DA3E1}" type="sibTrans" cxnId="{98282E78-2E7D-4210-8A49-B9076EC38D0E}">
      <dgm:prSet/>
      <dgm:spPr/>
      <dgm:t>
        <a:bodyPr/>
        <a:lstStyle/>
        <a:p>
          <a:endParaRPr lang="en-IN"/>
        </a:p>
      </dgm:t>
    </dgm:pt>
    <dgm:pt modelId="{3FE48C2B-C08D-4F29-9F78-1BB31FBA240C}">
      <dgm:prSet custT="1"/>
      <dgm:spPr/>
      <dgm:t>
        <a:bodyPr/>
        <a:lstStyle/>
        <a:p>
          <a:pPr>
            <a:lnSpc>
              <a:spcPct val="100000"/>
            </a:lnSpc>
          </a:pPr>
          <a:r>
            <a:rPr lang="en-IN" sz="1800">
              <a:latin typeface="Times New Roman" panose="02020603050405020304" pitchFamily="18" charset="0"/>
              <a:cs typeface="Times New Roman" panose="02020603050405020304" pitchFamily="18" charset="0"/>
            </a:rPr>
            <a:t>Configuration Complexity </a:t>
          </a:r>
        </a:p>
      </dgm:t>
    </dgm:pt>
    <dgm:pt modelId="{685A6759-84BE-4D77-A386-1F0C45929CFC}" type="parTrans" cxnId="{B18FB2A0-919E-4F30-8EA4-12BF8AC797C3}">
      <dgm:prSet/>
      <dgm:spPr/>
      <dgm:t>
        <a:bodyPr/>
        <a:lstStyle/>
        <a:p>
          <a:endParaRPr lang="en-IN"/>
        </a:p>
      </dgm:t>
    </dgm:pt>
    <dgm:pt modelId="{8CD3D5FA-EF04-4EE4-887B-1F983D20CAC8}" type="sibTrans" cxnId="{B18FB2A0-919E-4F30-8EA4-12BF8AC797C3}">
      <dgm:prSet/>
      <dgm:spPr/>
      <dgm:t>
        <a:bodyPr/>
        <a:lstStyle/>
        <a:p>
          <a:endParaRPr lang="en-IN"/>
        </a:p>
      </dgm:t>
    </dgm:pt>
    <dgm:pt modelId="{0BE26F56-2509-47FA-8871-5A2F8353F3A6}" type="pres">
      <dgm:prSet presAssocID="{93AB9B23-3F67-499F-AE88-3B8975AA4513}" presName="linear" presStyleCnt="0">
        <dgm:presLayoutVars>
          <dgm:animLvl val="lvl"/>
          <dgm:resizeHandles val="exact"/>
        </dgm:presLayoutVars>
      </dgm:prSet>
      <dgm:spPr/>
    </dgm:pt>
    <dgm:pt modelId="{31E81EB1-DC8D-44E0-83FF-FC92437AFEA1}" type="pres">
      <dgm:prSet presAssocID="{29C1B29C-B3BB-4DAD-875D-F81D3E95DEC7}" presName="parentText" presStyleLbl="node1" presStyleIdx="0" presStyleCnt="5">
        <dgm:presLayoutVars>
          <dgm:chMax val="0"/>
          <dgm:bulletEnabled val="1"/>
        </dgm:presLayoutVars>
      </dgm:prSet>
      <dgm:spPr/>
    </dgm:pt>
    <dgm:pt modelId="{520BC3ED-0C65-4CD6-86F9-4D6FBFEC831F}" type="pres">
      <dgm:prSet presAssocID="{6B1AA826-23EE-4088-AA1F-F2F2F0A4A788}" presName="spacer" presStyleCnt="0"/>
      <dgm:spPr/>
    </dgm:pt>
    <dgm:pt modelId="{7727863F-8979-499D-8D4D-3829320954C9}" type="pres">
      <dgm:prSet presAssocID="{78BCB44E-10B1-4283-88B0-BAB6BBE9E04F}" presName="parentText" presStyleLbl="node1" presStyleIdx="1" presStyleCnt="5">
        <dgm:presLayoutVars>
          <dgm:chMax val="0"/>
          <dgm:bulletEnabled val="1"/>
        </dgm:presLayoutVars>
      </dgm:prSet>
      <dgm:spPr/>
    </dgm:pt>
    <dgm:pt modelId="{E9CF63ED-45E8-4F3A-861A-A1545E685611}" type="pres">
      <dgm:prSet presAssocID="{9B1E13ED-9DBE-42FA-BB92-4EE6176A4820}" presName="spacer" presStyleCnt="0"/>
      <dgm:spPr/>
    </dgm:pt>
    <dgm:pt modelId="{6209407F-6206-45C0-8A45-1A7FEE199519}" type="pres">
      <dgm:prSet presAssocID="{7C48CBB0-2FC9-400E-AD6E-5A506D97B15D}" presName="parentText" presStyleLbl="node1" presStyleIdx="2" presStyleCnt="5">
        <dgm:presLayoutVars>
          <dgm:chMax val="0"/>
          <dgm:bulletEnabled val="1"/>
        </dgm:presLayoutVars>
      </dgm:prSet>
      <dgm:spPr/>
    </dgm:pt>
    <dgm:pt modelId="{3A7EDF93-7D34-4884-B417-C4940C4B2D24}" type="pres">
      <dgm:prSet presAssocID="{3C7D6944-6F4D-4A45-9A58-1E0737EBA4A5}" presName="spacer" presStyleCnt="0"/>
      <dgm:spPr/>
    </dgm:pt>
    <dgm:pt modelId="{3C2468BD-0087-4810-BE4B-2812FAEF6747}" type="pres">
      <dgm:prSet presAssocID="{D7B9B470-7A16-4D37-B626-DE289FEA0E8D}" presName="parentText" presStyleLbl="node1" presStyleIdx="3" presStyleCnt="5">
        <dgm:presLayoutVars>
          <dgm:chMax val="0"/>
          <dgm:bulletEnabled val="1"/>
        </dgm:presLayoutVars>
      </dgm:prSet>
      <dgm:spPr/>
    </dgm:pt>
    <dgm:pt modelId="{D7828506-74AE-4DF4-895C-F211A429CAD9}" type="pres">
      <dgm:prSet presAssocID="{DFC96720-C9A4-439D-9EC8-5F98AC5DA3E1}" presName="spacer" presStyleCnt="0"/>
      <dgm:spPr/>
    </dgm:pt>
    <dgm:pt modelId="{6F570B2F-F428-4479-AC92-411CAC150058}" type="pres">
      <dgm:prSet presAssocID="{3FE48C2B-C08D-4F29-9F78-1BB31FBA240C}" presName="parentText" presStyleLbl="node1" presStyleIdx="4" presStyleCnt="5">
        <dgm:presLayoutVars>
          <dgm:chMax val="0"/>
          <dgm:bulletEnabled val="1"/>
        </dgm:presLayoutVars>
      </dgm:prSet>
      <dgm:spPr/>
    </dgm:pt>
  </dgm:ptLst>
  <dgm:cxnLst>
    <dgm:cxn modelId="{61CB741D-FDF5-4B0F-A15F-7940E715EE51}" type="presOf" srcId="{7C48CBB0-2FC9-400E-AD6E-5A506D97B15D}" destId="{6209407F-6206-45C0-8A45-1A7FEE199519}" srcOrd="0" destOrd="0" presId="urn:microsoft.com/office/officeart/2005/8/layout/vList2"/>
    <dgm:cxn modelId="{38ADB927-C8C3-411A-8E23-F7B8BA13B409}" type="presOf" srcId="{29C1B29C-B3BB-4DAD-875D-F81D3E95DEC7}" destId="{31E81EB1-DC8D-44E0-83FF-FC92437AFEA1}" srcOrd="0" destOrd="0" presId="urn:microsoft.com/office/officeart/2005/8/layout/vList2"/>
    <dgm:cxn modelId="{706CCD3A-5678-419B-ABA4-12E9CFE9EF5B}" type="presOf" srcId="{3FE48C2B-C08D-4F29-9F78-1BB31FBA240C}" destId="{6F570B2F-F428-4479-AC92-411CAC150058}" srcOrd="0" destOrd="0" presId="urn:microsoft.com/office/officeart/2005/8/layout/vList2"/>
    <dgm:cxn modelId="{28DA426F-A40E-4E2C-A4A9-A1CEB66BADBA}" srcId="{93AB9B23-3F67-499F-AE88-3B8975AA4513}" destId="{78BCB44E-10B1-4283-88B0-BAB6BBE9E04F}" srcOrd="1" destOrd="0" parTransId="{D7530CA5-31CF-4ADD-83AB-5076F59ED318}" sibTransId="{9B1E13ED-9DBE-42FA-BB92-4EE6176A4820}"/>
    <dgm:cxn modelId="{98282E78-2E7D-4210-8A49-B9076EC38D0E}" srcId="{93AB9B23-3F67-499F-AE88-3B8975AA4513}" destId="{D7B9B470-7A16-4D37-B626-DE289FEA0E8D}" srcOrd="3" destOrd="0" parTransId="{D5CDA68E-2B4B-442D-83F4-7D3339C37B60}" sibTransId="{DFC96720-C9A4-439D-9EC8-5F98AC5DA3E1}"/>
    <dgm:cxn modelId="{2DF82A8E-3D2A-48D5-9E7C-364AECCD1BA8}" srcId="{93AB9B23-3F67-499F-AE88-3B8975AA4513}" destId="{29C1B29C-B3BB-4DAD-875D-F81D3E95DEC7}" srcOrd="0" destOrd="0" parTransId="{7EFD6C32-D87E-409E-851B-0EB1A73FB3C8}" sibTransId="{6B1AA826-23EE-4088-AA1F-F2F2F0A4A788}"/>
    <dgm:cxn modelId="{B18FB2A0-919E-4F30-8EA4-12BF8AC797C3}" srcId="{93AB9B23-3F67-499F-AE88-3B8975AA4513}" destId="{3FE48C2B-C08D-4F29-9F78-1BB31FBA240C}" srcOrd="4" destOrd="0" parTransId="{685A6759-84BE-4D77-A386-1F0C45929CFC}" sibTransId="{8CD3D5FA-EF04-4EE4-887B-1F983D20CAC8}"/>
    <dgm:cxn modelId="{B0EAB2C0-B2C9-431A-9632-48E253E1A99C}" type="presOf" srcId="{D7B9B470-7A16-4D37-B626-DE289FEA0E8D}" destId="{3C2468BD-0087-4810-BE4B-2812FAEF6747}" srcOrd="0" destOrd="0" presId="urn:microsoft.com/office/officeart/2005/8/layout/vList2"/>
    <dgm:cxn modelId="{9B9E5AD2-3F42-48E4-BE08-5C73E203BBB4}" type="presOf" srcId="{93AB9B23-3F67-499F-AE88-3B8975AA4513}" destId="{0BE26F56-2509-47FA-8871-5A2F8353F3A6}" srcOrd="0" destOrd="0" presId="urn:microsoft.com/office/officeart/2005/8/layout/vList2"/>
    <dgm:cxn modelId="{A92EA8F5-066B-4A4C-84B1-5ACA3EEC2D40}" srcId="{93AB9B23-3F67-499F-AE88-3B8975AA4513}" destId="{7C48CBB0-2FC9-400E-AD6E-5A506D97B15D}" srcOrd="2" destOrd="0" parTransId="{F7564CD5-A973-4731-9EAB-6FE34AAE5FC2}" sibTransId="{3C7D6944-6F4D-4A45-9A58-1E0737EBA4A5}"/>
    <dgm:cxn modelId="{AE99B0F7-F5DA-444A-A982-2F724570757A}" type="presOf" srcId="{78BCB44E-10B1-4283-88B0-BAB6BBE9E04F}" destId="{7727863F-8979-499D-8D4D-3829320954C9}" srcOrd="0" destOrd="0" presId="urn:microsoft.com/office/officeart/2005/8/layout/vList2"/>
    <dgm:cxn modelId="{BF62D83A-E9A0-4FEC-A7AB-1973C12F3959}" type="presParOf" srcId="{0BE26F56-2509-47FA-8871-5A2F8353F3A6}" destId="{31E81EB1-DC8D-44E0-83FF-FC92437AFEA1}" srcOrd="0" destOrd="0" presId="urn:microsoft.com/office/officeart/2005/8/layout/vList2"/>
    <dgm:cxn modelId="{4EC69AB6-B6C6-4FB5-86E3-5D2E38035F07}" type="presParOf" srcId="{0BE26F56-2509-47FA-8871-5A2F8353F3A6}" destId="{520BC3ED-0C65-4CD6-86F9-4D6FBFEC831F}" srcOrd="1" destOrd="0" presId="urn:microsoft.com/office/officeart/2005/8/layout/vList2"/>
    <dgm:cxn modelId="{389AA301-D3D7-4FF7-B64D-BA5FEA52D991}" type="presParOf" srcId="{0BE26F56-2509-47FA-8871-5A2F8353F3A6}" destId="{7727863F-8979-499D-8D4D-3829320954C9}" srcOrd="2" destOrd="0" presId="urn:microsoft.com/office/officeart/2005/8/layout/vList2"/>
    <dgm:cxn modelId="{3E487B7E-60ED-429E-9D7F-BAAE551E03D6}" type="presParOf" srcId="{0BE26F56-2509-47FA-8871-5A2F8353F3A6}" destId="{E9CF63ED-45E8-4F3A-861A-A1545E685611}" srcOrd="3" destOrd="0" presId="urn:microsoft.com/office/officeart/2005/8/layout/vList2"/>
    <dgm:cxn modelId="{8C9EDDF9-09BC-48AE-89C4-968D7D20601A}" type="presParOf" srcId="{0BE26F56-2509-47FA-8871-5A2F8353F3A6}" destId="{6209407F-6206-45C0-8A45-1A7FEE199519}" srcOrd="4" destOrd="0" presId="urn:microsoft.com/office/officeart/2005/8/layout/vList2"/>
    <dgm:cxn modelId="{600F2AC7-707B-44FF-8F0A-EDA4CA76FDE8}" type="presParOf" srcId="{0BE26F56-2509-47FA-8871-5A2F8353F3A6}" destId="{3A7EDF93-7D34-4884-B417-C4940C4B2D24}" srcOrd="5" destOrd="0" presId="urn:microsoft.com/office/officeart/2005/8/layout/vList2"/>
    <dgm:cxn modelId="{5595A8D4-1396-4D99-8FC2-EC87B5BAB965}" type="presParOf" srcId="{0BE26F56-2509-47FA-8871-5A2F8353F3A6}" destId="{3C2468BD-0087-4810-BE4B-2812FAEF6747}" srcOrd="6" destOrd="0" presId="urn:microsoft.com/office/officeart/2005/8/layout/vList2"/>
    <dgm:cxn modelId="{0314225C-4BF8-495D-B020-4B4DBF6BB9C8}" type="presParOf" srcId="{0BE26F56-2509-47FA-8871-5A2F8353F3A6}" destId="{D7828506-74AE-4DF4-895C-F211A429CAD9}" srcOrd="7" destOrd="0" presId="urn:microsoft.com/office/officeart/2005/8/layout/vList2"/>
    <dgm:cxn modelId="{0B3E8D98-9C92-4D9E-8FA4-3F73173F9486}" type="presParOf" srcId="{0BE26F56-2509-47FA-8871-5A2F8353F3A6}" destId="{6F570B2F-F428-4479-AC92-411CAC150058}" srcOrd="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AE0B65-3A26-4BC0-BB4D-38B2C6D308CE}">
      <dsp:nvSpPr>
        <dsp:cNvPr id="0" name=""/>
        <dsp:cNvSpPr/>
      </dsp:nvSpPr>
      <dsp:spPr>
        <a:xfrm>
          <a:off x="2451" y="1060384"/>
          <a:ext cx="1194539" cy="758532"/>
        </a:xfrm>
        <a:prstGeom prst="roundRect">
          <a:avLst>
            <a:gd name="adj" fmla="val 10000"/>
          </a:avLst>
        </a:prstGeom>
        <a:gradFill rotWithShape="0">
          <a:gsLst>
            <a:gs pos="0">
              <a:schemeClr val="accent1">
                <a:hueOff val="0"/>
                <a:satOff val="0"/>
                <a:lumOff val="0"/>
                <a:alphaOff val="0"/>
                <a:tint val="100000"/>
                <a:shade val="85000"/>
                <a:satMod val="100000"/>
                <a:lumMod val="100000"/>
              </a:schemeClr>
            </a:gs>
            <a:gs pos="100000">
              <a:schemeClr val="accent1">
                <a:hueOff val="0"/>
                <a:satOff val="0"/>
                <a:lumOff val="0"/>
                <a:alphaOff val="0"/>
                <a:tint val="90000"/>
                <a:shade val="100000"/>
                <a:satMod val="150000"/>
                <a:lumMod val="100000"/>
              </a:schemeClr>
            </a:gs>
          </a:gsLst>
          <a:path path="circle">
            <a:fillToRect l="100000" t="100000" r="100000" b="100000"/>
          </a:path>
        </a:gradFill>
        <a:ln>
          <a:noFill/>
        </a:ln>
        <a:effectLst>
          <a:outerShdw blurRad="50800" dist="12700" dir="5400000" algn="ctr"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sp>
    <dsp:sp modelId="{061840E5-B684-4A69-8592-861E9209CCF0}">
      <dsp:nvSpPr>
        <dsp:cNvPr id="0" name=""/>
        <dsp:cNvSpPr/>
      </dsp:nvSpPr>
      <dsp:spPr>
        <a:xfrm>
          <a:off x="135177" y="1186474"/>
          <a:ext cx="1194539" cy="758532"/>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IN" sz="1800" kern="1200" dirty="0">
              <a:latin typeface="Times New Roman" panose="02020603050405020304" pitchFamily="18" charset="0"/>
              <a:cs typeface="Times New Roman" panose="02020603050405020304" pitchFamily="18" charset="0"/>
            </a:rPr>
            <a:t>Efficiency </a:t>
          </a:r>
          <a:endParaRPr lang="en-US" sz="1800" kern="1200" dirty="0">
            <a:latin typeface="Times New Roman" panose="02020603050405020304" pitchFamily="18" charset="0"/>
            <a:cs typeface="Times New Roman" panose="02020603050405020304" pitchFamily="18" charset="0"/>
          </a:endParaRPr>
        </a:p>
      </dsp:txBody>
      <dsp:txXfrm>
        <a:off x="157394" y="1208691"/>
        <a:ext cx="1150105" cy="714098"/>
      </dsp:txXfrm>
    </dsp:sp>
    <dsp:sp modelId="{A071363E-ED7D-406C-95C7-5858AE9CAA77}">
      <dsp:nvSpPr>
        <dsp:cNvPr id="0" name=""/>
        <dsp:cNvSpPr/>
      </dsp:nvSpPr>
      <dsp:spPr>
        <a:xfrm>
          <a:off x="1462443" y="1060384"/>
          <a:ext cx="1194539" cy="758532"/>
        </a:xfrm>
        <a:prstGeom prst="roundRect">
          <a:avLst>
            <a:gd name="adj" fmla="val 10000"/>
          </a:avLst>
        </a:prstGeom>
        <a:gradFill rotWithShape="0">
          <a:gsLst>
            <a:gs pos="0">
              <a:schemeClr val="accent1">
                <a:hueOff val="0"/>
                <a:satOff val="0"/>
                <a:lumOff val="0"/>
                <a:alphaOff val="0"/>
                <a:tint val="100000"/>
                <a:shade val="85000"/>
                <a:satMod val="100000"/>
                <a:lumMod val="100000"/>
              </a:schemeClr>
            </a:gs>
            <a:gs pos="100000">
              <a:schemeClr val="accent1">
                <a:hueOff val="0"/>
                <a:satOff val="0"/>
                <a:lumOff val="0"/>
                <a:alphaOff val="0"/>
                <a:tint val="90000"/>
                <a:shade val="100000"/>
                <a:satMod val="150000"/>
                <a:lumMod val="100000"/>
              </a:schemeClr>
            </a:gs>
          </a:gsLst>
          <a:path path="circle">
            <a:fillToRect l="100000" t="100000" r="100000" b="100000"/>
          </a:path>
        </a:gradFill>
        <a:ln>
          <a:noFill/>
        </a:ln>
        <a:effectLst>
          <a:outerShdw blurRad="50800" dist="12700" dir="5400000" algn="ctr"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sp>
    <dsp:sp modelId="{59D2E7E8-9B51-4325-A7C2-3799499130B2}">
      <dsp:nvSpPr>
        <dsp:cNvPr id="0" name=""/>
        <dsp:cNvSpPr/>
      </dsp:nvSpPr>
      <dsp:spPr>
        <a:xfrm>
          <a:off x="1595170" y="1186474"/>
          <a:ext cx="1194539" cy="758532"/>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IN" sz="1800" kern="1200">
              <a:latin typeface="Times New Roman" panose="02020603050405020304" pitchFamily="18" charset="0"/>
              <a:cs typeface="Times New Roman" panose="02020603050405020304" pitchFamily="18" charset="0"/>
            </a:rPr>
            <a:t>Scalability</a:t>
          </a:r>
          <a:endParaRPr lang="en-US" sz="1800" kern="1200">
            <a:latin typeface="Times New Roman" panose="02020603050405020304" pitchFamily="18" charset="0"/>
            <a:cs typeface="Times New Roman" panose="02020603050405020304" pitchFamily="18" charset="0"/>
          </a:endParaRPr>
        </a:p>
      </dsp:txBody>
      <dsp:txXfrm>
        <a:off x="1617387" y="1208691"/>
        <a:ext cx="1150105" cy="714098"/>
      </dsp:txXfrm>
    </dsp:sp>
    <dsp:sp modelId="{C6B8C659-3263-457C-863D-3C10DD825FA6}">
      <dsp:nvSpPr>
        <dsp:cNvPr id="0" name=""/>
        <dsp:cNvSpPr/>
      </dsp:nvSpPr>
      <dsp:spPr>
        <a:xfrm>
          <a:off x="2922436" y="1060384"/>
          <a:ext cx="1194539" cy="758532"/>
        </a:xfrm>
        <a:prstGeom prst="roundRect">
          <a:avLst>
            <a:gd name="adj" fmla="val 10000"/>
          </a:avLst>
        </a:prstGeom>
        <a:gradFill rotWithShape="0">
          <a:gsLst>
            <a:gs pos="0">
              <a:schemeClr val="accent1">
                <a:hueOff val="0"/>
                <a:satOff val="0"/>
                <a:lumOff val="0"/>
                <a:alphaOff val="0"/>
                <a:tint val="100000"/>
                <a:shade val="85000"/>
                <a:satMod val="100000"/>
                <a:lumMod val="100000"/>
              </a:schemeClr>
            </a:gs>
            <a:gs pos="100000">
              <a:schemeClr val="accent1">
                <a:hueOff val="0"/>
                <a:satOff val="0"/>
                <a:lumOff val="0"/>
                <a:alphaOff val="0"/>
                <a:tint val="90000"/>
                <a:shade val="100000"/>
                <a:satMod val="150000"/>
                <a:lumMod val="100000"/>
              </a:schemeClr>
            </a:gs>
          </a:gsLst>
          <a:path path="circle">
            <a:fillToRect l="100000" t="100000" r="100000" b="100000"/>
          </a:path>
        </a:gradFill>
        <a:ln>
          <a:noFill/>
        </a:ln>
        <a:effectLst>
          <a:outerShdw blurRad="50800" dist="12700" dir="5400000" algn="ctr"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sp>
    <dsp:sp modelId="{D33A424E-8E0D-4F58-B9D1-D5904F36B588}">
      <dsp:nvSpPr>
        <dsp:cNvPr id="0" name=""/>
        <dsp:cNvSpPr/>
      </dsp:nvSpPr>
      <dsp:spPr>
        <a:xfrm>
          <a:off x="3055162" y="1186474"/>
          <a:ext cx="1194539" cy="758532"/>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IN" sz="1800" kern="1200" dirty="0">
              <a:latin typeface="Times New Roman" panose="02020603050405020304" pitchFamily="18" charset="0"/>
              <a:cs typeface="Times New Roman" panose="02020603050405020304" pitchFamily="18" charset="0"/>
            </a:rPr>
            <a:t>Accuracy </a:t>
          </a:r>
          <a:endParaRPr lang="en-US" sz="1800" kern="1200" dirty="0">
            <a:latin typeface="Times New Roman" panose="02020603050405020304" pitchFamily="18" charset="0"/>
            <a:cs typeface="Times New Roman" panose="02020603050405020304" pitchFamily="18" charset="0"/>
          </a:endParaRPr>
        </a:p>
      </dsp:txBody>
      <dsp:txXfrm>
        <a:off x="3077379" y="1208691"/>
        <a:ext cx="1150105" cy="714098"/>
      </dsp:txXfrm>
    </dsp:sp>
    <dsp:sp modelId="{4F19BDAE-21BF-4009-B2B7-DA3EE1746065}">
      <dsp:nvSpPr>
        <dsp:cNvPr id="0" name=""/>
        <dsp:cNvSpPr/>
      </dsp:nvSpPr>
      <dsp:spPr>
        <a:xfrm>
          <a:off x="4382428" y="1060384"/>
          <a:ext cx="1194539" cy="758532"/>
        </a:xfrm>
        <a:prstGeom prst="roundRect">
          <a:avLst>
            <a:gd name="adj" fmla="val 10000"/>
          </a:avLst>
        </a:prstGeom>
        <a:gradFill rotWithShape="0">
          <a:gsLst>
            <a:gs pos="0">
              <a:schemeClr val="accent1">
                <a:hueOff val="0"/>
                <a:satOff val="0"/>
                <a:lumOff val="0"/>
                <a:alphaOff val="0"/>
                <a:tint val="100000"/>
                <a:shade val="85000"/>
                <a:satMod val="100000"/>
                <a:lumMod val="100000"/>
              </a:schemeClr>
            </a:gs>
            <a:gs pos="100000">
              <a:schemeClr val="accent1">
                <a:hueOff val="0"/>
                <a:satOff val="0"/>
                <a:lumOff val="0"/>
                <a:alphaOff val="0"/>
                <a:tint val="90000"/>
                <a:shade val="100000"/>
                <a:satMod val="150000"/>
                <a:lumMod val="100000"/>
              </a:schemeClr>
            </a:gs>
          </a:gsLst>
          <a:path path="circle">
            <a:fillToRect l="100000" t="100000" r="100000" b="100000"/>
          </a:path>
        </a:gradFill>
        <a:ln>
          <a:noFill/>
        </a:ln>
        <a:effectLst>
          <a:outerShdw blurRad="50800" dist="12700" dir="5400000" algn="ctr"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sp>
    <dsp:sp modelId="{C103D394-4E6D-4403-A390-A818B33ACAFF}">
      <dsp:nvSpPr>
        <dsp:cNvPr id="0" name=""/>
        <dsp:cNvSpPr/>
      </dsp:nvSpPr>
      <dsp:spPr>
        <a:xfrm>
          <a:off x="4515155" y="1186474"/>
          <a:ext cx="1194539" cy="758532"/>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IN" sz="1800" kern="1200">
              <a:latin typeface="Times New Roman" panose="02020603050405020304" pitchFamily="18" charset="0"/>
              <a:cs typeface="Times New Roman" panose="02020603050405020304" pitchFamily="18" charset="0"/>
            </a:rPr>
            <a:t>Reliability</a:t>
          </a:r>
          <a:endParaRPr lang="en-US" sz="1800" kern="1200">
            <a:latin typeface="Times New Roman" panose="02020603050405020304" pitchFamily="18" charset="0"/>
            <a:cs typeface="Times New Roman" panose="02020603050405020304" pitchFamily="18" charset="0"/>
          </a:endParaRPr>
        </a:p>
      </dsp:txBody>
      <dsp:txXfrm>
        <a:off x="4537372" y="1208691"/>
        <a:ext cx="1150105" cy="714098"/>
      </dsp:txXfrm>
    </dsp:sp>
    <dsp:sp modelId="{24C90EBC-5FDD-4D47-915F-8B66106E800E}">
      <dsp:nvSpPr>
        <dsp:cNvPr id="0" name=""/>
        <dsp:cNvSpPr/>
      </dsp:nvSpPr>
      <dsp:spPr>
        <a:xfrm>
          <a:off x="5842420" y="1060384"/>
          <a:ext cx="1194539" cy="758532"/>
        </a:xfrm>
        <a:prstGeom prst="roundRect">
          <a:avLst>
            <a:gd name="adj" fmla="val 10000"/>
          </a:avLst>
        </a:prstGeom>
        <a:gradFill rotWithShape="0">
          <a:gsLst>
            <a:gs pos="0">
              <a:schemeClr val="accent1">
                <a:hueOff val="0"/>
                <a:satOff val="0"/>
                <a:lumOff val="0"/>
                <a:alphaOff val="0"/>
                <a:tint val="100000"/>
                <a:shade val="85000"/>
                <a:satMod val="100000"/>
                <a:lumMod val="100000"/>
              </a:schemeClr>
            </a:gs>
            <a:gs pos="100000">
              <a:schemeClr val="accent1">
                <a:hueOff val="0"/>
                <a:satOff val="0"/>
                <a:lumOff val="0"/>
                <a:alphaOff val="0"/>
                <a:tint val="90000"/>
                <a:shade val="100000"/>
                <a:satMod val="150000"/>
                <a:lumMod val="100000"/>
              </a:schemeClr>
            </a:gs>
          </a:gsLst>
          <a:path path="circle">
            <a:fillToRect l="100000" t="100000" r="100000" b="100000"/>
          </a:path>
        </a:gradFill>
        <a:ln>
          <a:noFill/>
        </a:ln>
        <a:effectLst>
          <a:outerShdw blurRad="50800" dist="12700" dir="5400000" algn="ctr"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sp>
    <dsp:sp modelId="{45F3D873-ACF5-48AA-B980-3600E3A7239F}">
      <dsp:nvSpPr>
        <dsp:cNvPr id="0" name=""/>
        <dsp:cNvSpPr/>
      </dsp:nvSpPr>
      <dsp:spPr>
        <a:xfrm>
          <a:off x="5975147" y="1186474"/>
          <a:ext cx="1194539" cy="758532"/>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IN" sz="1800" kern="1200">
              <a:latin typeface="Times New Roman" panose="02020603050405020304" pitchFamily="18" charset="0"/>
              <a:cs typeface="Times New Roman" panose="02020603050405020304" pitchFamily="18" charset="0"/>
            </a:rPr>
            <a:t>Security </a:t>
          </a:r>
          <a:endParaRPr lang="en-US" sz="1800" kern="1200">
            <a:latin typeface="Times New Roman" panose="02020603050405020304" pitchFamily="18" charset="0"/>
            <a:cs typeface="Times New Roman" panose="02020603050405020304" pitchFamily="18" charset="0"/>
          </a:endParaRPr>
        </a:p>
      </dsp:txBody>
      <dsp:txXfrm>
        <a:off x="5997364" y="1208691"/>
        <a:ext cx="1150105" cy="71409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59FC9A-F1B8-40D4-8470-02A9217A9541}">
      <dsp:nvSpPr>
        <dsp:cNvPr id="0" name=""/>
        <dsp:cNvSpPr/>
      </dsp:nvSpPr>
      <dsp:spPr>
        <a:xfrm>
          <a:off x="0" y="42864"/>
          <a:ext cx="5641974" cy="86112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IN" sz="1800" kern="1200">
              <a:latin typeface="Times New Roman" panose="02020603050405020304" pitchFamily="18" charset="0"/>
              <a:cs typeface="Times New Roman" panose="02020603050405020304" pitchFamily="18" charset="0"/>
            </a:rPr>
            <a:t>Thorough Requirement Analysis</a:t>
          </a:r>
        </a:p>
      </dsp:txBody>
      <dsp:txXfrm>
        <a:off x="42036" y="84900"/>
        <a:ext cx="5557902" cy="777048"/>
      </dsp:txXfrm>
    </dsp:sp>
    <dsp:sp modelId="{3AF41DA9-715A-48C3-A457-7ED99661260A}">
      <dsp:nvSpPr>
        <dsp:cNvPr id="0" name=""/>
        <dsp:cNvSpPr/>
      </dsp:nvSpPr>
      <dsp:spPr>
        <a:xfrm>
          <a:off x="0" y="1036464"/>
          <a:ext cx="5641974" cy="86112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IN" sz="1800" kern="1200" dirty="0">
              <a:latin typeface="Times New Roman" panose="02020603050405020304" pitchFamily="18" charset="0"/>
              <a:cs typeface="Times New Roman" panose="02020603050405020304" pitchFamily="18" charset="0"/>
            </a:rPr>
            <a:t>Agile Adaptability </a:t>
          </a:r>
        </a:p>
      </dsp:txBody>
      <dsp:txXfrm>
        <a:off x="42036" y="1078500"/>
        <a:ext cx="5557902" cy="777048"/>
      </dsp:txXfrm>
    </dsp:sp>
    <dsp:sp modelId="{7942CDDB-50CE-4BC0-AB73-CBC188BE33AA}">
      <dsp:nvSpPr>
        <dsp:cNvPr id="0" name=""/>
        <dsp:cNvSpPr/>
      </dsp:nvSpPr>
      <dsp:spPr>
        <a:xfrm>
          <a:off x="0" y="2030064"/>
          <a:ext cx="5641974" cy="86112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IN" sz="1800" kern="1200" dirty="0">
              <a:latin typeface="Times New Roman" panose="02020603050405020304" pitchFamily="18" charset="0"/>
              <a:cs typeface="Times New Roman" panose="02020603050405020304" pitchFamily="18" charset="0"/>
            </a:rPr>
            <a:t>User Training and Support </a:t>
          </a:r>
        </a:p>
      </dsp:txBody>
      <dsp:txXfrm>
        <a:off x="42036" y="2072100"/>
        <a:ext cx="5557902" cy="777048"/>
      </dsp:txXfrm>
    </dsp:sp>
    <dsp:sp modelId="{22699729-F0E2-4195-87D4-3EAF398ED7A6}">
      <dsp:nvSpPr>
        <dsp:cNvPr id="0" name=""/>
        <dsp:cNvSpPr/>
      </dsp:nvSpPr>
      <dsp:spPr>
        <a:xfrm>
          <a:off x="0" y="3023665"/>
          <a:ext cx="5641974" cy="86112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IN" sz="1800" kern="1200">
              <a:latin typeface="Times New Roman" panose="02020603050405020304" pitchFamily="18" charset="0"/>
              <a:cs typeface="Times New Roman" panose="02020603050405020304" pitchFamily="18" charset="0"/>
            </a:rPr>
            <a:t>Regular Performance Monitoring </a:t>
          </a:r>
        </a:p>
      </dsp:txBody>
      <dsp:txXfrm>
        <a:off x="42036" y="3065701"/>
        <a:ext cx="5557902" cy="777048"/>
      </dsp:txXfrm>
    </dsp:sp>
    <dsp:sp modelId="{60E6523B-1AF4-479A-94DE-435057B47EC9}">
      <dsp:nvSpPr>
        <dsp:cNvPr id="0" name=""/>
        <dsp:cNvSpPr/>
      </dsp:nvSpPr>
      <dsp:spPr>
        <a:xfrm>
          <a:off x="0" y="4017265"/>
          <a:ext cx="5641974" cy="86112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IN" sz="1800" kern="1200">
              <a:latin typeface="Times New Roman" panose="02020603050405020304" pitchFamily="18" charset="0"/>
              <a:cs typeface="Times New Roman" panose="02020603050405020304" pitchFamily="18" charset="0"/>
            </a:rPr>
            <a:t>Scalability Considerations </a:t>
          </a:r>
        </a:p>
      </dsp:txBody>
      <dsp:txXfrm>
        <a:off x="42036" y="4059301"/>
        <a:ext cx="5557902" cy="77704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1E81EB1-DC8D-44E0-83FF-FC92437AFEA1}">
      <dsp:nvSpPr>
        <dsp:cNvPr id="0" name=""/>
        <dsp:cNvSpPr/>
      </dsp:nvSpPr>
      <dsp:spPr>
        <a:xfrm>
          <a:off x="0" y="42864"/>
          <a:ext cx="5641974" cy="86112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100000"/>
            </a:lnSpc>
            <a:spcBef>
              <a:spcPct val="0"/>
            </a:spcBef>
            <a:spcAft>
              <a:spcPct val="35000"/>
            </a:spcAft>
            <a:buNone/>
          </a:pPr>
          <a:r>
            <a:rPr lang="en-IN" sz="1800" kern="1200">
              <a:latin typeface="Times New Roman" panose="02020603050405020304" pitchFamily="18" charset="0"/>
              <a:cs typeface="Times New Roman" panose="02020603050405020304" pitchFamily="18" charset="0"/>
            </a:rPr>
            <a:t>Scalability Difficulties </a:t>
          </a:r>
        </a:p>
      </dsp:txBody>
      <dsp:txXfrm>
        <a:off x="42036" y="84900"/>
        <a:ext cx="5557902" cy="777048"/>
      </dsp:txXfrm>
    </dsp:sp>
    <dsp:sp modelId="{7727863F-8979-499D-8D4D-3829320954C9}">
      <dsp:nvSpPr>
        <dsp:cNvPr id="0" name=""/>
        <dsp:cNvSpPr/>
      </dsp:nvSpPr>
      <dsp:spPr>
        <a:xfrm>
          <a:off x="0" y="1036464"/>
          <a:ext cx="5641974" cy="86112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100000"/>
            </a:lnSpc>
            <a:spcBef>
              <a:spcPct val="0"/>
            </a:spcBef>
            <a:spcAft>
              <a:spcPct val="35000"/>
            </a:spcAft>
            <a:buNone/>
          </a:pPr>
          <a:r>
            <a:rPr lang="en-IN" sz="1800" kern="1200">
              <a:latin typeface="Times New Roman" panose="02020603050405020304" pitchFamily="18" charset="0"/>
              <a:cs typeface="Times New Roman" panose="02020603050405020304" pitchFamily="18" charset="0"/>
            </a:rPr>
            <a:t>Vendor Lock-In</a:t>
          </a:r>
        </a:p>
      </dsp:txBody>
      <dsp:txXfrm>
        <a:off x="42036" y="1078500"/>
        <a:ext cx="5557902" cy="777048"/>
      </dsp:txXfrm>
    </dsp:sp>
    <dsp:sp modelId="{6209407F-6206-45C0-8A45-1A7FEE199519}">
      <dsp:nvSpPr>
        <dsp:cNvPr id="0" name=""/>
        <dsp:cNvSpPr/>
      </dsp:nvSpPr>
      <dsp:spPr>
        <a:xfrm>
          <a:off x="0" y="2030064"/>
          <a:ext cx="5641974" cy="86112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100000"/>
            </a:lnSpc>
            <a:spcBef>
              <a:spcPct val="0"/>
            </a:spcBef>
            <a:spcAft>
              <a:spcPct val="35000"/>
            </a:spcAft>
            <a:buNone/>
          </a:pPr>
          <a:r>
            <a:rPr lang="en-IN" sz="1800" kern="1200">
              <a:latin typeface="Times New Roman" panose="02020603050405020304" pitchFamily="18" charset="0"/>
              <a:cs typeface="Times New Roman" panose="02020603050405020304" pitchFamily="18" charset="0"/>
            </a:rPr>
            <a:t>Subjectivity to Network Stability </a:t>
          </a:r>
        </a:p>
      </dsp:txBody>
      <dsp:txXfrm>
        <a:off x="42036" y="2072100"/>
        <a:ext cx="5557902" cy="777048"/>
      </dsp:txXfrm>
    </dsp:sp>
    <dsp:sp modelId="{3C2468BD-0087-4810-BE4B-2812FAEF6747}">
      <dsp:nvSpPr>
        <dsp:cNvPr id="0" name=""/>
        <dsp:cNvSpPr/>
      </dsp:nvSpPr>
      <dsp:spPr>
        <a:xfrm>
          <a:off x="0" y="3023665"/>
          <a:ext cx="5641974" cy="86112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100000"/>
            </a:lnSpc>
            <a:spcBef>
              <a:spcPct val="0"/>
            </a:spcBef>
            <a:spcAft>
              <a:spcPct val="35000"/>
            </a:spcAft>
            <a:buNone/>
          </a:pPr>
          <a:r>
            <a:rPr lang="en-IN" sz="1800" kern="1200">
              <a:latin typeface="Times New Roman" panose="02020603050405020304" pitchFamily="18" charset="0"/>
              <a:cs typeface="Times New Roman" panose="02020603050405020304" pitchFamily="18" charset="0"/>
            </a:rPr>
            <a:t>Performance Issues</a:t>
          </a:r>
        </a:p>
      </dsp:txBody>
      <dsp:txXfrm>
        <a:off x="42036" y="3065701"/>
        <a:ext cx="5557902" cy="777048"/>
      </dsp:txXfrm>
    </dsp:sp>
    <dsp:sp modelId="{6F570B2F-F428-4479-AC92-411CAC150058}">
      <dsp:nvSpPr>
        <dsp:cNvPr id="0" name=""/>
        <dsp:cNvSpPr/>
      </dsp:nvSpPr>
      <dsp:spPr>
        <a:xfrm>
          <a:off x="0" y="4017265"/>
          <a:ext cx="5641974" cy="86112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100000"/>
            </a:lnSpc>
            <a:spcBef>
              <a:spcPct val="0"/>
            </a:spcBef>
            <a:spcAft>
              <a:spcPct val="35000"/>
            </a:spcAft>
            <a:buNone/>
          </a:pPr>
          <a:r>
            <a:rPr lang="en-IN" sz="1800" kern="1200">
              <a:latin typeface="Times New Roman" panose="02020603050405020304" pitchFamily="18" charset="0"/>
              <a:cs typeface="Times New Roman" panose="02020603050405020304" pitchFamily="18" charset="0"/>
            </a:rPr>
            <a:t>Configuration Complexity </a:t>
          </a:r>
        </a:p>
      </dsp:txBody>
      <dsp:txXfrm>
        <a:off x="42036" y="4059301"/>
        <a:ext cx="5557902" cy="777048"/>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A808680-6EEF-7804-7109-CD0209BA4D4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9C57BB4E-AB99-D9C8-5DA9-FEE61B0F1F8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3606684-CB50-44EA-BD7D-A5F35DF181DE}" type="datetimeFigureOut">
              <a:rPr lang="en-IN" smtClean="0"/>
              <a:t>05-12-2023</a:t>
            </a:fld>
            <a:endParaRPr lang="en-IN"/>
          </a:p>
        </p:txBody>
      </p:sp>
      <p:sp>
        <p:nvSpPr>
          <p:cNvPr id="4" name="Footer Placeholder 3">
            <a:extLst>
              <a:ext uri="{FF2B5EF4-FFF2-40B4-BE49-F238E27FC236}">
                <a16:creationId xmlns:a16="http://schemas.microsoft.com/office/drawing/2014/main" id="{C68FA363-DDC6-369A-B04D-57943B26CB6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C2FA7501-AF43-BD9F-9849-FAB47BD2D73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2D58068-067B-41D9-996D-FB24B076BEBC}" type="slidenum">
              <a:rPr lang="en-IN" smtClean="0"/>
              <a:t>‹#›</a:t>
            </a:fld>
            <a:endParaRPr lang="en-IN"/>
          </a:p>
        </p:txBody>
      </p:sp>
    </p:spTree>
    <p:extLst>
      <p:ext uri="{BB962C8B-B14F-4D97-AF65-F5344CB8AC3E}">
        <p14:creationId xmlns:p14="http://schemas.microsoft.com/office/powerpoint/2010/main" val="109110855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452ADB1-275D-430A-89EE-5C7E6CFF6FF2}" type="datetimeFigureOut">
              <a:rPr lang="en-US" smtClean="0"/>
              <a:t>12/3/2023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725628-3A68-42F4-BA86-981817953149}" type="slidenum">
              <a:rPr lang="en-US" smtClean="0"/>
              <a:t>‹#›</a:t>
            </a:fld>
            <a:endParaRPr lang="en-US" dirty="0"/>
          </a:p>
        </p:txBody>
      </p:sp>
    </p:spTree>
    <p:extLst>
      <p:ext uri="{BB962C8B-B14F-4D97-AF65-F5344CB8AC3E}">
        <p14:creationId xmlns:p14="http://schemas.microsoft.com/office/powerpoint/2010/main" val="6492586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7005E26E-BCB2-4FD5-8FD5-81A5EAE94C21}" type="datetime1">
              <a:rPr lang="en-US" smtClean="0"/>
              <a:t>12/3/2023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CC2E9B8-0487-42E4-B571-744A3D775783}" type="datetime1">
              <a:rPr lang="en-US" smtClean="0"/>
              <a:t>12/3/2023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052E32D-1E84-43FD-8158-FFFE757EB0E8}" type="datetime1">
              <a:rPr lang="en-US" smtClean="0"/>
              <a:t>12/3/2023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585C470-CD19-455C-B830-6D252EAD7FE5}" type="datetime1">
              <a:rPr lang="en-US" smtClean="0"/>
              <a:t>12/3/2023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F85C43C-50D9-4F49-A136-0EFF292F93ED}" type="datetime1">
              <a:rPr lang="en-US" smtClean="0"/>
              <a:t>12/3/2023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B53B1A3-0AEF-4064-A724-D27D660C8653}" type="datetime1">
              <a:rPr lang="en-US" smtClean="0"/>
              <a:t>12/3/2023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7D5D0F2-BF66-4A24-9384-A0129B196518}" type="datetime1">
              <a:rPr lang="en-US" smtClean="0"/>
              <a:t>12/3/2023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C318A6C-4F6B-48D2-BDB0-D7413B3FDB0A}" type="datetime1">
              <a:rPr lang="en-US" smtClean="0"/>
              <a:t>12/3/2023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F01ECED-6ECE-4989-B917-9D4D7E6D3C76}" type="datetime1">
              <a:rPr lang="en-US" smtClean="0"/>
              <a:t>12/3/2023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3B570E1-CB40-488E-8C6F-EF4211DFFCB0}" type="datetime1">
              <a:rPr lang="en-US" smtClean="0"/>
              <a:t>12/3/2023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1CEB6AF-9F5C-43BE-879E-CB9514111250}" type="datetime1">
              <a:rPr lang="en-US" smtClean="0"/>
              <a:t>12/3/2023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7E5644-1E61-4311-A31E-84CB9C7AA8A9}" type="slidenum">
              <a:rPr lang="en-US" dirty="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E7EE424C-FCA3-4EDD-B274-8E055D649B7D}" type="datetime1">
              <a:rPr lang="en-US" smtClean="0"/>
              <a:t>12/3/2023</a:t>
            </a:fld>
            <a:endParaRPr lang="en-US" dirty="0"/>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dirty="0"/>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4FAB73BC-B049-4115-A692-8D63A059BFB8}" type="slidenum">
              <a:rPr lang="en-US" dirty="0"/>
              <a:pPr/>
              <a:t>‹#›</a:t>
            </a:fld>
            <a:endParaRPr lang="en-US" dirty="0"/>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8" r:id="rId10"/>
    <p:sldLayoutId id="2147483659" r:id="rId11"/>
  </p:sldLayoutIdLst>
  <p:hf sldNum="0" hdr="0" ftr="0" dt="0"/>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3.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3.png"/><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3.xml"/><Relationship Id="rId7" Type="http://schemas.openxmlformats.org/officeDocument/2006/relationships/image" Target="../media/image3.png"/><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3.xml.rels><?xml version="1.0" encoding="UTF-8" standalone="yes"?>
<Relationships xmlns="http://schemas.openxmlformats.org/package/2006/relationships"><Relationship Id="rId3" Type="http://schemas.openxmlformats.org/officeDocument/2006/relationships/hyperlink" Target="https://www.apachefriends.org/" TargetMode="External"/><Relationship Id="rId2" Type="http://schemas.openxmlformats.org/officeDocument/2006/relationships/hyperlink" Target="https://www.postman.com/" TargetMode="Externa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hyperlink" Target="https://www.salesforce.com/" TargetMode="External"/><Relationship Id="rId4" Type="http://schemas.openxmlformats.org/officeDocument/2006/relationships/hyperlink" Target="https://www.mulesoft.com/exchange/org.mule.templates/template-sfdc2db-account-bidirectional-sync/"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hyperlink" Target="https://www.salesforce.com/news/asset-collections/company-logos-and-video/" TargetMode="External"/><Relationship Id="rId5" Type="http://schemas.openxmlformats.org/officeDocument/2006/relationships/image" Target="../media/image6.jpg"/><Relationship Id="rId4" Type="http://schemas.openxmlformats.org/officeDocument/2006/relationships/image" Target="../media/image5.svg"/></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2FDF0794-1B86-42B2-B8C7-F60123E638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4"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White circuit board">
            <a:extLst>
              <a:ext uri="{FF2B5EF4-FFF2-40B4-BE49-F238E27FC236}">
                <a16:creationId xmlns:a16="http://schemas.microsoft.com/office/drawing/2014/main" id="{230BD1B1-AA22-48F1-B3ED-579CD284605D}"/>
              </a:ext>
              <a:ext uri="{C183D7F6-B498-43B3-948B-1728B52AA6E4}">
                <adec:decorative xmlns:adec="http://schemas.microsoft.com/office/drawing/2017/decorative" val="1"/>
              </a:ext>
            </a:extLst>
          </p:cNvPr>
          <p:cNvPicPr>
            <a:picLocks noChangeAspect="1"/>
          </p:cNvPicPr>
          <p:nvPr/>
        </p:nvPicPr>
        <p:blipFill>
          <a:blip r:embed="rId2"/>
          <a:srcRect/>
          <a:stretch/>
        </p:blipFill>
        <p:spPr>
          <a:xfrm>
            <a:off x="3273" y="0"/>
            <a:ext cx="12185453" cy="6824002"/>
          </a:xfrm>
          <a:prstGeom prst="rect">
            <a:avLst/>
          </a:prstGeom>
          <a:ln>
            <a:noFill/>
          </a:ln>
          <a:effectLst>
            <a:outerShdw blurRad="292100" dist="139700" dir="2700000" algn="tl" rotWithShape="0">
              <a:srgbClr val="333333">
                <a:alpha val="65000"/>
              </a:srgbClr>
            </a:outerShdw>
          </a:effectLst>
        </p:spPr>
      </p:pic>
      <p:sp>
        <p:nvSpPr>
          <p:cNvPr id="34" name="Rectangle 33">
            <a:extLst>
              <a:ext uri="{FF2B5EF4-FFF2-40B4-BE49-F238E27FC236}">
                <a16:creationId xmlns:a16="http://schemas.microsoft.com/office/drawing/2014/main" id="{EAA48FC5-3C83-4F1B-BC33-DF0B588F83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96786" y="3064931"/>
            <a:ext cx="8295215" cy="2488568"/>
          </a:xfrm>
          <a:prstGeom prst="rect">
            <a:avLst/>
          </a:prstGeom>
          <a:solidFill>
            <a:srgbClr val="000001">
              <a:alpha val="75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E3D84FB-5D02-47D2-98FD-4F01A02E2AEA}"/>
              </a:ext>
            </a:extLst>
          </p:cNvPr>
          <p:cNvSpPr>
            <a:spLocks noGrp="1"/>
          </p:cNvSpPr>
          <p:nvPr>
            <p:ph type="ctrTitle"/>
          </p:nvPr>
        </p:nvSpPr>
        <p:spPr>
          <a:xfrm>
            <a:off x="4117446" y="3361004"/>
            <a:ext cx="8295215" cy="1090938"/>
          </a:xfrm>
        </p:spPr>
        <p:txBody>
          <a:bodyPr anchor="b">
            <a:normAutofit/>
          </a:bodyPr>
          <a:lstStyle/>
          <a:p>
            <a:pPr algn="l"/>
            <a:r>
              <a:rPr lang="en-US" sz="3400" dirty="0">
                <a:solidFill>
                  <a:srgbClr val="FFFFFF"/>
                </a:solidFill>
              </a:rPr>
              <a:t>Streamlining Bidirectional DATA Synchronization with salesforce and Database </a:t>
            </a:r>
          </a:p>
        </p:txBody>
      </p:sp>
      <p:sp>
        <p:nvSpPr>
          <p:cNvPr id="3" name="Subtitle 2">
            <a:extLst>
              <a:ext uri="{FF2B5EF4-FFF2-40B4-BE49-F238E27FC236}">
                <a16:creationId xmlns:a16="http://schemas.microsoft.com/office/drawing/2014/main" id="{E9F6641D-ADF3-40BD-9BA3-E740E77C8826}"/>
              </a:ext>
            </a:extLst>
          </p:cNvPr>
          <p:cNvSpPr>
            <a:spLocks noGrp="1"/>
          </p:cNvSpPr>
          <p:nvPr>
            <p:ph type="subTitle" idx="1"/>
          </p:nvPr>
        </p:nvSpPr>
        <p:spPr>
          <a:xfrm>
            <a:off x="4309349" y="4779313"/>
            <a:ext cx="7501650" cy="774186"/>
          </a:xfrm>
        </p:spPr>
        <p:txBody>
          <a:bodyPr anchor="t">
            <a:normAutofit/>
          </a:bodyPr>
          <a:lstStyle/>
          <a:p>
            <a:r>
              <a:rPr lang="en-US" dirty="0">
                <a:solidFill>
                  <a:srgbClr val="FFFFFF"/>
                </a:solidFill>
              </a:rPr>
              <a:t>SHUBHAM SHRIVASTAVA</a:t>
            </a:r>
          </a:p>
          <a:p>
            <a:r>
              <a:rPr lang="en-US" dirty="0">
                <a:solidFill>
                  <a:srgbClr val="FFFFFF"/>
                </a:solidFill>
              </a:rPr>
              <a:t>MIS 6940 Project Seminar </a:t>
            </a:r>
          </a:p>
          <a:p>
            <a:endParaRPr lang="en-US" dirty="0">
              <a:solidFill>
                <a:srgbClr val="FFFFFF"/>
              </a:solidFill>
            </a:endParaRPr>
          </a:p>
        </p:txBody>
      </p:sp>
      <p:cxnSp>
        <p:nvCxnSpPr>
          <p:cNvPr id="32" name="Straight Connector 31">
            <a:extLst>
              <a:ext uri="{FF2B5EF4-FFF2-40B4-BE49-F238E27FC236}">
                <a16:creationId xmlns:a16="http://schemas.microsoft.com/office/drawing/2014/main" id="{62F01714-1A39-4194-BD47-8A9960C5998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309349" y="4666480"/>
            <a:ext cx="6832499" cy="0"/>
          </a:xfrm>
          <a:prstGeom prst="line">
            <a:avLst/>
          </a:prstGeom>
          <a:ln w="22225">
            <a:solidFill>
              <a:srgbClr val="4AC4E3"/>
            </a:solidFill>
          </a:ln>
        </p:spPr>
        <p:style>
          <a:lnRef idx="3">
            <a:schemeClr val="accent1"/>
          </a:lnRef>
          <a:fillRef idx="0">
            <a:schemeClr val="accent1"/>
          </a:fillRef>
          <a:effectRef idx="2">
            <a:schemeClr val="accent1"/>
          </a:effectRef>
          <a:fontRef idx="minor">
            <a:schemeClr val="tx1"/>
          </a:fontRef>
        </p:style>
      </p:cxnSp>
      <p:pic>
        <p:nvPicPr>
          <p:cNvPr id="6" name="Picture 5" descr="Oakland University Logo">
            <a:extLst>
              <a:ext uri="{FF2B5EF4-FFF2-40B4-BE49-F238E27FC236}">
                <a16:creationId xmlns:a16="http://schemas.microsoft.com/office/drawing/2014/main" id="{528F7B8C-5FE8-3114-C99A-D0859A91AB69}"/>
              </a:ext>
            </a:extLst>
          </p:cNvPr>
          <p:cNvPicPr>
            <a:picLocks noChangeAspect="1"/>
          </p:cNvPicPr>
          <p:nvPr/>
        </p:nvPicPr>
        <p:blipFill>
          <a:blip r:embed="rId3"/>
          <a:stretch>
            <a:fillRect/>
          </a:stretch>
        </p:blipFill>
        <p:spPr>
          <a:xfrm>
            <a:off x="0" y="5922828"/>
            <a:ext cx="12192000" cy="948267"/>
          </a:xfrm>
          <a:prstGeom prst="rect">
            <a:avLst/>
          </a:prstGeom>
        </p:spPr>
      </p:pic>
    </p:spTree>
    <p:extLst>
      <p:ext uri="{BB962C8B-B14F-4D97-AF65-F5344CB8AC3E}">
        <p14:creationId xmlns:p14="http://schemas.microsoft.com/office/powerpoint/2010/main" val="2806257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grpId="0" nodeType="withEffect">
                                  <p:stCondLst>
                                    <p:cond delay="1500"/>
                                  </p:stCondLst>
                                  <p:iterate>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7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81AEB8A9-B768-4E30-BA55-D919E6687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01" y="-2"/>
            <a:ext cx="4069936" cy="68580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3CAEE8C-DE55-AEA4-4AB8-FA5C3EA6E6B0}"/>
              </a:ext>
            </a:extLst>
          </p:cNvPr>
          <p:cNvSpPr>
            <a:spLocks noGrp="1"/>
          </p:cNvSpPr>
          <p:nvPr>
            <p:ph type="title"/>
          </p:nvPr>
        </p:nvSpPr>
        <p:spPr>
          <a:xfrm>
            <a:off x="310039" y="640080"/>
            <a:ext cx="3429855" cy="5613236"/>
          </a:xfrm>
        </p:spPr>
        <p:txBody>
          <a:bodyPr anchor="ctr">
            <a:normAutofit/>
          </a:bodyPr>
          <a:lstStyle/>
          <a:p>
            <a:r>
              <a:rPr lang="en-IN">
                <a:solidFill>
                  <a:srgbClr val="FFFFFF"/>
                </a:solidFill>
                <a:effectLst/>
                <a:ea typeface="Calibri" panose="020F0502020204030204" pitchFamily="34" charset="0"/>
              </a:rPr>
              <a:t>Solution </a:t>
            </a:r>
            <a:br>
              <a:rPr lang="en-IN">
                <a:solidFill>
                  <a:srgbClr val="FFFFFF"/>
                </a:solidFill>
                <a:effectLst/>
                <a:ea typeface="Calibri" panose="020F0502020204030204" pitchFamily="34" charset="0"/>
              </a:rPr>
            </a:br>
            <a:r>
              <a:rPr lang="en-IN">
                <a:solidFill>
                  <a:srgbClr val="FFFFFF"/>
                </a:solidFill>
                <a:effectLst/>
                <a:ea typeface="Calibri" panose="020F0502020204030204" pitchFamily="34" charset="0"/>
              </a:rPr>
              <a:t>Evaluation</a:t>
            </a:r>
            <a:endParaRPr lang="en-IN" dirty="0">
              <a:solidFill>
                <a:srgbClr val="FFFFFF"/>
              </a:solidFill>
            </a:endParaRPr>
          </a:p>
        </p:txBody>
      </p:sp>
      <p:graphicFrame>
        <p:nvGraphicFramePr>
          <p:cNvPr id="43" name="Content Placeholder 3">
            <a:extLst>
              <a:ext uri="{FF2B5EF4-FFF2-40B4-BE49-F238E27FC236}">
                <a16:creationId xmlns:a16="http://schemas.microsoft.com/office/drawing/2014/main" id="{ABF0311D-DA6E-490C-62A5-0E0CA6214E9E}"/>
              </a:ext>
            </a:extLst>
          </p:cNvPr>
          <p:cNvGraphicFramePr>
            <a:graphicFrameLocks noGrp="1"/>
          </p:cNvGraphicFramePr>
          <p:nvPr>
            <p:ph idx="1"/>
            <p:extLst>
              <p:ext uri="{D42A27DB-BD31-4B8C-83A1-F6EECF244321}">
                <p14:modId xmlns:p14="http://schemas.microsoft.com/office/powerpoint/2010/main" val="1302076455"/>
              </p:ext>
            </p:extLst>
          </p:nvPr>
        </p:nvGraphicFramePr>
        <p:xfrm>
          <a:off x="4709823" y="423607"/>
          <a:ext cx="7172138" cy="300539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8" name="Picture 7" descr="Oakland University Logo">
            <a:extLst>
              <a:ext uri="{FF2B5EF4-FFF2-40B4-BE49-F238E27FC236}">
                <a16:creationId xmlns:a16="http://schemas.microsoft.com/office/drawing/2014/main" id="{25405A76-393D-BB17-41CB-8079B464FDB2}"/>
              </a:ext>
            </a:extLst>
          </p:cNvPr>
          <p:cNvPicPr>
            <a:picLocks noChangeAspect="1"/>
          </p:cNvPicPr>
          <p:nvPr/>
        </p:nvPicPr>
        <p:blipFill>
          <a:blip r:embed="rId7"/>
          <a:stretch>
            <a:fillRect/>
          </a:stretch>
        </p:blipFill>
        <p:spPr>
          <a:xfrm>
            <a:off x="0" y="5922828"/>
            <a:ext cx="12192000" cy="948267"/>
          </a:xfrm>
          <a:prstGeom prst="rect">
            <a:avLst/>
          </a:prstGeom>
        </p:spPr>
      </p:pic>
      <p:graphicFrame>
        <p:nvGraphicFramePr>
          <p:cNvPr id="11" name="Table 10">
            <a:extLst>
              <a:ext uri="{FF2B5EF4-FFF2-40B4-BE49-F238E27FC236}">
                <a16:creationId xmlns:a16="http://schemas.microsoft.com/office/drawing/2014/main" id="{883F7F59-6EF7-44A6-1AD7-DFC52B6D6A1E}"/>
              </a:ext>
            </a:extLst>
          </p:cNvPr>
          <p:cNvGraphicFramePr>
            <a:graphicFrameLocks noGrp="1"/>
          </p:cNvGraphicFramePr>
          <p:nvPr>
            <p:extLst>
              <p:ext uri="{D42A27DB-BD31-4B8C-83A1-F6EECF244321}">
                <p14:modId xmlns:p14="http://schemas.microsoft.com/office/powerpoint/2010/main" val="2942403710"/>
              </p:ext>
            </p:extLst>
          </p:nvPr>
        </p:nvGraphicFramePr>
        <p:xfrm>
          <a:off x="4709823" y="2910388"/>
          <a:ext cx="7172138" cy="2494280"/>
        </p:xfrm>
        <a:graphic>
          <a:graphicData uri="http://schemas.openxmlformats.org/drawingml/2006/table">
            <a:tbl>
              <a:tblPr firstRow="1" bandRow="1">
                <a:tableStyleId>{5C22544A-7EE6-4342-B048-85BDC9FD1C3A}</a:tableStyleId>
              </a:tblPr>
              <a:tblGrid>
                <a:gridCol w="2900017">
                  <a:extLst>
                    <a:ext uri="{9D8B030D-6E8A-4147-A177-3AD203B41FA5}">
                      <a16:colId xmlns:a16="http://schemas.microsoft.com/office/drawing/2014/main" val="2822220394"/>
                    </a:ext>
                  </a:extLst>
                </a:gridCol>
                <a:gridCol w="4272121">
                  <a:extLst>
                    <a:ext uri="{9D8B030D-6E8A-4147-A177-3AD203B41FA5}">
                      <a16:colId xmlns:a16="http://schemas.microsoft.com/office/drawing/2014/main" val="4089293251"/>
                    </a:ext>
                  </a:extLst>
                </a:gridCol>
              </a:tblGrid>
              <a:tr h="370840">
                <a:tc>
                  <a:txBody>
                    <a:bodyPr/>
                    <a:lstStyle/>
                    <a:p>
                      <a:r>
                        <a:rPr lang="en-IN" dirty="0"/>
                        <a:t>Metrics</a:t>
                      </a:r>
                    </a:p>
                  </a:txBody>
                  <a:tcPr/>
                </a:tc>
                <a:tc>
                  <a:txBody>
                    <a:bodyPr/>
                    <a:lstStyle/>
                    <a:p>
                      <a:r>
                        <a:rPr lang="en-IN" dirty="0"/>
                        <a:t>Output </a:t>
                      </a:r>
                    </a:p>
                  </a:txBody>
                  <a:tcPr/>
                </a:tc>
                <a:extLst>
                  <a:ext uri="{0D108BD9-81ED-4DB2-BD59-A6C34878D82A}">
                    <a16:rowId xmlns:a16="http://schemas.microsoft.com/office/drawing/2014/main" val="581597200"/>
                  </a:ext>
                </a:extLst>
              </a:tr>
              <a:tr h="370840">
                <a:tc>
                  <a:txBody>
                    <a:bodyPr/>
                    <a:lstStyle/>
                    <a:p>
                      <a:r>
                        <a:rPr lang="en-IN" dirty="0"/>
                        <a:t>Efficiency</a:t>
                      </a:r>
                    </a:p>
                  </a:txBody>
                  <a:tcPr/>
                </a:tc>
                <a:tc>
                  <a:txBody>
                    <a:bodyPr/>
                    <a:lstStyle/>
                    <a:p>
                      <a:r>
                        <a:rPr lang="en-IN" dirty="0"/>
                        <a:t>1million records ~ =&lt; 10 min (Migration)</a:t>
                      </a:r>
                    </a:p>
                  </a:txBody>
                  <a:tcPr/>
                </a:tc>
                <a:extLst>
                  <a:ext uri="{0D108BD9-81ED-4DB2-BD59-A6C34878D82A}">
                    <a16:rowId xmlns:a16="http://schemas.microsoft.com/office/drawing/2014/main" val="16891850"/>
                  </a:ext>
                </a:extLst>
              </a:tr>
              <a:tr h="370840">
                <a:tc>
                  <a:txBody>
                    <a:bodyPr/>
                    <a:lstStyle/>
                    <a:p>
                      <a:r>
                        <a:rPr lang="en-IN" dirty="0"/>
                        <a:t>Scalability </a:t>
                      </a:r>
                    </a:p>
                  </a:txBody>
                  <a:tcPr/>
                </a:tc>
                <a:tc>
                  <a:txBody>
                    <a:bodyPr/>
                    <a:lstStyle/>
                    <a:p>
                      <a:r>
                        <a:rPr lang="en-IN" dirty="0"/>
                        <a:t>Robust Architecture and Mule workflows</a:t>
                      </a:r>
                    </a:p>
                  </a:txBody>
                  <a:tcPr/>
                </a:tc>
                <a:extLst>
                  <a:ext uri="{0D108BD9-81ED-4DB2-BD59-A6C34878D82A}">
                    <a16:rowId xmlns:a16="http://schemas.microsoft.com/office/drawing/2014/main" val="56818375"/>
                  </a:ext>
                </a:extLst>
              </a:tr>
              <a:tr h="370840">
                <a:tc>
                  <a:txBody>
                    <a:bodyPr/>
                    <a:lstStyle/>
                    <a:p>
                      <a:r>
                        <a:rPr lang="en-IN" dirty="0"/>
                        <a:t>Accuracy </a:t>
                      </a:r>
                    </a:p>
                  </a:txBody>
                  <a:tcPr/>
                </a:tc>
                <a:tc>
                  <a:txBody>
                    <a:bodyPr/>
                    <a:lstStyle/>
                    <a:p>
                      <a:r>
                        <a:rPr lang="en-IN" dirty="0"/>
                        <a:t>Strong validation procedures </a:t>
                      </a:r>
                    </a:p>
                  </a:txBody>
                  <a:tcPr/>
                </a:tc>
                <a:extLst>
                  <a:ext uri="{0D108BD9-81ED-4DB2-BD59-A6C34878D82A}">
                    <a16:rowId xmlns:a16="http://schemas.microsoft.com/office/drawing/2014/main" val="1935440668"/>
                  </a:ext>
                </a:extLst>
              </a:tr>
              <a:tr h="370840">
                <a:tc>
                  <a:txBody>
                    <a:bodyPr/>
                    <a:lstStyle/>
                    <a:p>
                      <a:r>
                        <a:rPr lang="en-IN" dirty="0"/>
                        <a:t>Reliability </a:t>
                      </a:r>
                    </a:p>
                  </a:txBody>
                  <a:tcPr/>
                </a:tc>
                <a:tc>
                  <a:txBody>
                    <a:bodyPr/>
                    <a:lstStyle/>
                    <a:p>
                      <a:r>
                        <a:rPr lang="en-IN" dirty="0"/>
                        <a:t>Highly reliable due to reusability of APIs</a:t>
                      </a:r>
                    </a:p>
                  </a:txBody>
                  <a:tcPr/>
                </a:tc>
                <a:extLst>
                  <a:ext uri="{0D108BD9-81ED-4DB2-BD59-A6C34878D82A}">
                    <a16:rowId xmlns:a16="http://schemas.microsoft.com/office/drawing/2014/main" val="353791969"/>
                  </a:ext>
                </a:extLst>
              </a:tr>
              <a:tr h="370840">
                <a:tc>
                  <a:txBody>
                    <a:bodyPr/>
                    <a:lstStyle/>
                    <a:p>
                      <a:r>
                        <a:rPr lang="en-IN" dirty="0"/>
                        <a:t>Security </a:t>
                      </a:r>
                    </a:p>
                  </a:txBody>
                  <a:tcPr/>
                </a:tc>
                <a:tc>
                  <a:txBody>
                    <a:bodyPr/>
                    <a:lstStyle/>
                    <a:p>
                      <a:r>
                        <a:rPr lang="en-IN" dirty="0"/>
                        <a:t>Use HTTPS and SM protocols ensuring end-to-end encryption</a:t>
                      </a:r>
                    </a:p>
                  </a:txBody>
                  <a:tcPr/>
                </a:tc>
                <a:extLst>
                  <a:ext uri="{0D108BD9-81ED-4DB2-BD59-A6C34878D82A}">
                    <a16:rowId xmlns:a16="http://schemas.microsoft.com/office/drawing/2014/main" val="2043527581"/>
                  </a:ext>
                </a:extLst>
              </a:tr>
            </a:tbl>
          </a:graphicData>
        </a:graphic>
      </p:graphicFrame>
    </p:spTree>
    <p:extLst>
      <p:ext uri="{BB962C8B-B14F-4D97-AF65-F5344CB8AC3E}">
        <p14:creationId xmlns:p14="http://schemas.microsoft.com/office/powerpoint/2010/main" val="7780082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F7422F06-6017-4361-8872-E0E2CEB20B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48199"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3CAEE8C-DE55-AEA4-4AB8-FA5C3EA6E6B0}"/>
              </a:ext>
            </a:extLst>
          </p:cNvPr>
          <p:cNvSpPr>
            <a:spLocks noGrp="1"/>
          </p:cNvSpPr>
          <p:nvPr>
            <p:ph type="title"/>
          </p:nvPr>
        </p:nvSpPr>
        <p:spPr>
          <a:xfrm>
            <a:off x="643468" y="643467"/>
            <a:ext cx="3415612" cy="5571066"/>
          </a:xfrm>
        </p:spPr>
        <p:txBody>
          <a:bodyPr>
            <a:normAutofit/>
          </a:bodyPr>
          <a:lstStyle/>
          <a:p>
            <a:r>
              <a:rPr lang="en-IN">
                <a:solidFill>
                  <a:srgbClr val="FFFFFF"/>
                </a:solidFill>
                <a:effectLst/>
                <a:ea typeface="Calibri" panose="020F0502020204030204" pitchFamily="34" charset="0"/>
              </a:rPr>
              <a:t>Lessons </a:t>
            </a:r>
            <a:br>
              <a:rPr lang="en-IN">
                <a:solidFill>
                  <a:srgbClr val="FFFFFF"/>
                </a:solidFill>
                <a:effectLst/>
                <a:ea typeface="Calibri" panose="020F0502020204030204" pitchFamily="34" charset="0"/>
              </a:rPr>
            </a:br>
            <a:r>
              <a:rPr lang="en-IN">
                <a:solidFill>
                  <a:srgbClr val="FFFFFF"/>
                </a:solidFill>
                <a:effectLst/>
                <a:ea typeface="Calibri" panose="020F0502020204030204" pitchFamily="34" charset="0"/>
              </a:rPr>
              <a:t>learned </a:t>
            </a:r>
            <a:endParaRPr lang="en-IN" dirty="0">
              <a:solidFill>
                <a:srgbClr val="FFFFFF"/>
              </a:solidFill>
            </a:endParaRPr>
          </a:p>
        </p:txBody>
      </p:sp>
      <p:graphicFrame>
        <p:nvGraphicFramePr>
          <p:cNvPr id="22" name="Content Placeholder 2">
            <a:extLst>
              <a:ext uri="{FF2B5EF4-FFF2-40B4-BE49-F238E27FC236}">
                <a16:creationId xmlns:a16="http://schemas.microsoft.com/office/drawing/2014/main" id="{069F78D1-2B9A-9BCC-8C7B-F6C90D7B15AE}"/>
              </a:ext>
            </a:extLst>
          </p:cNvPr>
          <p:cNvGraphicFramePr>
            <a:graphicFrameLocks noGrp="1"/>
          </p:cNvGraphicFramePr>
          <p:nvPr>
            <p:ph idx="1"/>
            <p:extLst>
              <p:ext uri="{D42A27DB-BD31-4B8C-83A1-F6EECF244321}">
                <p14:modId xmlns:p14="http://schemas.microsoft.com/office/powerpoint/2010/main" val="1346688287"/>
              </p:ext>
            </p:extLst>
          </p:nvPr>
        </p:nvGraphicFramePr>
        <p:xfrm>
          <a:off x="5603875" y="954088"/>
          <a:ext cx="5641975" cy="49212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Picture 3" descr="Oakland University Logo">
            <a:extLst>
              <a:ext uri="{FF2B5EF4-FFF2-40B4-BE49-F238E27FC236}">
                <a16:creationId xmlns:a16="http://schemas.microsoft.com/office/drawing/2014/main" id="{B09E629F-0FB5-D968-0DC8-EB7E361C65D1}"/>
              </a:ext>
            </a:extLst>
          </p:cNvPr>
          <p:cNvPicPr>
            <a:picLocks noChangeAspect="1"/>
          </p:cNvPicPr>
          <p:nvPr/>
        </p:nvPicPr>
        <p:blipFill>
          <a:blip r:embed="rId7"/>
          <a:stretch>
            <a:fillRect/>
          </a:stretch>
        </p:blipFill>
        <p:spPr>
          <a:xfrm>
            <a:off x="0" y="5922828"/>
            <a:ext cx="12192000" cy="948267"/>
          </a:xfrm>
          <a:prstGeom prst="rect">
            <a:avLst/>
          </a:prstGeom>
        </p:spPr>
      </p:pic>
    </p:spTree>
    <p:extLst>
      <p:ext uri="{BB962C8B-B14F-4D97-AF65-F5344CB8AC3E}">
        <p14:creationId xmlns:p14="http://schemas.microsoft.com/office/powerpoint/2010/main" val="39136292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F7422F06-6017-4361-8872-E0E2CEB20B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48199"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3CAEE8C-DE55-AEA4-4AB8-FA5C3EA6E6B0}"/>
              </a:ext>
            </a:extLst>
          </p:cNvPr>
          <p:cNvSpPr>
            <a:spLocks noGrp="1"/>
          </p:cNvSpPr>
          <p:nvPr>
            <p:ph type="title"/>
          </p:nvPr>
        </p:nvSpPr>
        <p:spPr>
          <a:xfrm>
            <a:off x="643468" y="643467"/>
            <a:ext cx="3415612" cy="5571066"/>
          </a:xfrm>
        </p:spPr>
        <p:txBody>
          <a:bodyPr>
            <a:normAutofit/>
          </a:bodyPr>
          <a:lstStyle/>
          <a:p>
            <a:r>
              <a:rPr lang="en-IN" sz="4400" dirty="0">
                <a:solidFill>
                  <a:srgbClr val="FFFFFF"/>
                </a:solidFill>
                <a:effectLst/>
                <a:ea typeface="Calibri" panose="020F0502020204030204" pitchFamily="34" charset="0"/>
              </a:rPr>
              <a:t>Limitations and Future Work </a:t>
            </a:r>
            <a:endParaRPr lang="en-IN" sz="4400" dirty="0">
              <a:solidFill>
                <a:srgbClr val="FFFFFF"/>
              </a:solidFill>
            </a:endParaRPr>
          </a:p>
        </p:txBody>
      </p:sp>
      <p:graphicFrame>
        <p:nvGraphicFramePr>
          <p:cNvPr id="22" name="Content Placeholder 2">
            <a:extLst>
              <a:ext uri="{FF2B5EF4-FFF2-40B4-BE49-F238E27FC236}">
                <a16:creationId xmlns:a16="http://schemas.microsoft.com/office/drawing/2014/main" id="{069F78D1-2B9A-9BCC-8C7B-F6C90D7B15AE}"/>
              </a:ext>
            </a:extLst>
          </p:cNvPr>
          <p:cNvGraphicFramePr>
            <a:graphicFrameLocks noGrp="1"/>
          </p:cNvGraphicFramePr>
          <p:nvPr>
            <p:ph idx="1"/>
            <p:extLst>
              <p:ext uri="{D42A27DB-BD31-4B8C-83A1-F6EECF244321}">
                <p14:modId xmlns:p14="http://schemas.microsoft.com/office/powerpoint/2010/main" val="2101939866"/>
              </p:ext>
            </p:extLst>
          </p:nvPr>
        </p:nvGraphicFramePr>
        <p:xfrm>
          <a:off x="5603875" y="954088"/>
          <a:ext cx="5641975" cy="49212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Picture 3" descr="Oakland University Logo">
            <a:extLst>
              <a:ext uri="{FF2B5EF4-FFF2-40B4-BE49-F238E27FC236}">
                <a16:creationId xmlns:a16="http://schemas.microsoft.com/office/drawing/2014/main" id="{9D55E324-C3CF-9303-9F62-00A848B82201}"/>
              </a:ext>
            </a:extLst>
          </p:cNvPr>
          <p:cNvPicPr>
            <a:picLocks noChangeAspect="1"/>
          </p:cNvPicPr>
          <p:nvPr/>
        </p:nvPicPr>
        <p:blipFill>
          <a:blip r:embed="rId7"/>
          <a:stretch>
            <a:fillRect/>
          </a:stretch>
        </p:blipFill>
        <p:spPr>
          <a:xfrm>
            <a:off x="0" y="5922828"/>
            <a:ext cx="12192000" cy="948267"/>
          </a:xfrm>
          <a:prstGeom prst="rect">
            <a:avLst/>
          </a:prstGeom>
        </p:spPr>
      </p:pic>
    </p:spTree>
    <p:extLst>
      <p:ext uri="{BB962C8B-B14F-4D97-AF65-F5344CB8AC3E}">
        <p14:creationId xmlns:p14="http://schemas.microsoft.com/office/powerpoint/2010/main" val="726405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1AEB8A9-B768-4E30-BA55-D919E6687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01" y="-2"/>
            <a:ext cx="4069936" cy="68580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F5BE683-5D1D-AF53-5541-BE35FB7C820A}"/>
              </a:ext>
            </a:extLst>
          </p:cNvPr>
          <p:cNvSpPr>
            <a:spLocks noGrp="1"/>
          </p:cNvSpPr>
          <p:nvPr>
            <p:ph type="title"/>
          </p:nvPr>
        </p:nvSpPr>
        <p:spPr>
          <a:xfrm>
            <a:off x="310039" y="640080"/>
            <a:ext cx="3429855" cy="5613236"/>
          </a:xfrm>
        </p:spPr>
        <p:txBody>
          <a:bodyPr anchor="ctr">
            <a:normAutofit/>
          </a:bodyPr>
          <a:lstStyle/>
          <a:p>
            <a:r>
              <a:rPr lang="en-IN">
                <a:solidFill>
                  <a:srgbClr val="FFFFFF"/>
                </a:solidFill>
              </a:rPr>
              <a:t>REFERENCES</a:t>
            </a:r>
          </a:p>
        </p:txBody>
      </p:sp>
      <p:sp>
        <p:nvSpPr>
          <p:cNvPr id="3" name="Content Placeholder 2">
            <a:extLst>
              <a:ext uri="{FF2B5EF4-FFF2-40B4-BE49-F238E27FC236}">
                <a16:creationId xmlns:a16="http://schemas.microsoft.com/office/drawing/2014/main" id="{ED32EDF3-0B4D-C75E-DC58-CCB4C2D3DCE1}"/>
              </a:ext>
            </a:extLst>
          </p:cNvPr>
          <p:cNvSpPr>
            <a:spLocks noGrp="1"/>
          </p:cNvSpPr>
          <p:nvPr>
            <p:ph idx="1"/>
          </p:nvPr>
        </p:nvSpPr>
        <p:spPr>
          <a:xfrm>
            <a:off x="4699817" y="640080"/>
            <a:ext cx="7182143" cy="4561840"/>
          </a:xfrm>
        </p:spPr>
        <p:txBody>
          <a:bodyPr>
            <a:normAutofit/>
          </a:bodyPr>
          <a:lstStyle/>
          <a:p>
            <a:pPr marR="0">
              <a:spcBef>
                <a:spcPts val="0"/>
              </a:spcBef>
              <a:spcAft>
                <a:spcPts val="600"/>
              </a:spcAft>
              <a:buFont typeface="Wingdings" panose="05000000000000000000" pitchFamily="2" charset="2"/>
              <a:buChar char="Ø"/>
            </a:pPr>
            <a:endParaRPr lang="en-IN" sz="1800" u="sng" dirty="0">
              <a:latin typeface="Times New Roman" panose="02020603050405020304" pitchFamily="18" charset="0"/>
              <a:ea typeface="Times New Roman" panose="02020603050405020304" pitchFamily="18" charset="0"/>
              <a:cs typeface="Times New Roman" panose="02020603050405020304" pitchFamily="18" charset="0"/>
            </a:endParaRPr>
          </a:p>
          <a:p>
            <a:pPr marR="0">
              <a:spcBef>
                <a:spcPts val="0"/>
              </a:spcBef>
              <a:spcAft>
                <a:spcPts val="600"/>
              </a:spcAft>
              <a:buFont typeface="Wingdings" panose="05000000000000000000" pitchFamily="2" charset="2"/>
              <a:buChar char="Ø"/>
            </a:pPr>
            <a:endParaRPr lang="en-IN" sz="1800" b="0" u="sng"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194310" marR="0" indent="-285750">
              <a:buFont typeface="Wingdings" panose="05000000000000000000" pitchFamily="2" charset="2"/>
              <a:buChar char="Ø"/>
            </a:pPr>
            <a:r>
              <a:rPr lang="en-US" sz="1800" i="1" dirty="0">
                <a:effectLst/>
                <a:latin typeface="Times New Roman" panose="02020603050405020304" pitchFamily="18" charset="0"/>
                <a:ea typeface="Times New Roman" panose="02020603050405020304" pitchFamily="18" charset="0"/>
                <a:cs typeface="Times New Roman" panose="02020603050405020304" pitchFamily="18" charset="0"/>
              </a:rPr>
              <a:t>Postman API Platform</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(n.d.). </a:t>
            </a:r>
            <a:r>
              <a:rPr lang="en-US" sz="1800" u="sng" dirty="0">
                <a:solidFill>
                  <a:srgbClr val="8C774F"/>
                </a:solidFill>
                <a:latin typeface="Times New Roman" panose="02020603050405020304" pitchFamily="18" charset="0"/>
                <a:ea typeface="Times New Roman" panose="02020603050405020304" pitchFamily="18" charset="0"/>
                <a:cs typeface="Times New Roman" panose="02020603050405020304" pitchFamily="18" charset="0"/>
                <a:hlinkClick r:id="rId2"/>
              </a:rPr>
              <a:t>https://www.postman.com/</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194310" marR="0" indent="-285750">
              <a:buFont typeface="Wingdings" panose="05000000000000000000" pitchFamily="2" charset="2"/>
              <a:buChar char="Ø"/>
            </a:pPr>
            <a:r>
              <a:rPr lang="en-US" sz="1800" i="1" dirty="0">
                <a:effectLst/>
                <a:latin typeface="Times New Roman" panose="02020603050405020304" pitchFamily="18" charset="0"/>
                <a:ea typeface="Times New Roman" panose="02020603050405020304" pitchFamily="18" charset="0"/>
                <a:cs typeface="Times New Roman" panose="02020603050405020304" pitchFamily="18" charset="0"/>
              </a:rPr>
              <a:t>XAMPP Installers and Downloads for Apache Friends</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(n.d.). </a:t>
            </a:r>
            <a:r>
              <a:rPr lang="en-US" sz="1800" u="sng" dirty="0">
                <a:solidFill>
                  <a:srgbClr val="8C774F"/>
                </a:solidFill>
                <a:effectLst/>
                <a:latin typeface="Times New Roman" panose="02020603050405020304" pitchFamily="18" charset="0"/>
                <a:ea typeface="Times New Roman" panose="02020603050405020304" pitchFamily="18" charset="0"/>
                <a:cs typeface="Times New Roman" panose="02020603050405020304" pitchFamily="18" charset="0"/>
                <a:hlinkClick r:id="rId3"/>
              </a:rPr>
              <a:t>https://www.apachefriends.org/</a:t>
            </a:r>
            <a:endParaRPr lang="en-IN"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194310" marR="0" indent="-285750">
              <a:buFont typeface="Wingdings" panose="05000000000000000000" pitchFamily="2" charset="2"/>
              <a:buChar char="Ø"/>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Mulesoft Organization. (2019, July 12). </a:t>
            </a:r>
            <a:r>
              <a:rPr lang="en-US" sz="1800" i="1" dirty="0">
                <a:effectLst/>
                <a:latin typeface="Times New Roman" panose="02020603050405020304" pitchFamily="18" charset="0"/>
                <a:ea typeface="Times New Roman" panose="02020603050405020304" pitchFamily="18" charset="0"/>
                <a:cs typeface="Times New Roman" panose="02020603050405020304" pitchFamily="18" charset="0"/>
              </a:rPr>
              <a:t>Salesforce and Database Account Bidirectional Sync</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Mulesoft.  </a:t>
            </a:r>
            <a:r>
              <a:rPr lang="en-US" sz="1800" u="sng" dirty="0">
                <a:solidFill>
                  <a:srgbClr val="8C774F"/>
                </a:solidFill>
                <a:effectLst/>
                <a:latin typeface="Times New Roman" panose="02020603050405020304" pitchFamily="18" charset="0"/>
                <a:ea typeface="Times New Roman" panose="02020603050405020304" pitchFamily="18" charset="0"/>
                <a:cs typeface="Times New Roman" panose="02020603050405020304" pitchFamily="18" charset="0"/>
                <a:hlinkClick r:id="rId4"/>
              </a:rPr>
              <a:t>https://www.mulesoft.com/exchange/org.mule.templates/template-sfdc2db-account-bidirectional-sync/</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194310" marR="0" indent="-285750">
              <a:buFont typeface="Wingdings" panose="05000000000000000000" pitchFamily="2" charset="2"/>
              <a:buChar char="Ø"/>
            </a:pPr>
            <a:r>
              <a:rPr lang="en-US" sz="1800" i="1" dirty="0">
                <a:effectLst/>
                <a:latin typeface="Times New Roman" panose="02020603050405020304" pitchFamily="18" charset="0"/>
                <a:ea typeface="Times New Roman" panose="02020603050405020304" pitchFamily="18" charset="0"/>
                <a:cs typeface="Times New Roman" panose="02020603050405020304" pitchFamily="18" charset="0"/>
              </a:rPr>
              <a:t>The Number 1 CRM Software</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(n.d.). Salesforce. </a:t>
            </a:r>
            <a:r>
              <a:rPr lang="en-US" sz="1800" u="sng" dirty="0">
                <a:solidFill>
                  <a:srgbClr val="8C774F"/>
                </a:solidFill>
                <a:effectLst/>
                <a:latin typeface="Times New Roman" panose="02020603050405020304" pitchFamily="18" charset="0"/>
                <a:ea typeface="Times New Roman" panose="02020603050405020304" pitchFamily="18" charset="0"/>
                <a:cs typeface="Times New Roman" panose="02020603050405020304" pitchFamily="18" charset="0"/>
                <a:hlinkClick r:id="rId5"/>
              </a:rPr>
              <a:t>https://www.salesforce.com/</a:t>
            </a:r>
            <a:endParaRPr lang="en-IN"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spcBef>
                <a:spcPts val="0"/>
              </a:spcBef>
              <a:spcAft>
                <a:spcPts val="600"/>
              </a:spcAft>
              <a:buFont typeface="Wingdings" panose="05000000000000000000" pitchFamily="2" charset="2"/>
              <a:buChar char="Ø"/>
            </a:pPr>
            <a:endParaRPr lang="en-IN" sz="18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R="0">
              <a:spcBef>
                <a:spcPts val="0"/>
              </a:spcBef>
              <a:spcAft>
                <a:spcPts val="600"/>
              </a:spcAft>
              <a:buFont typeface="Wingdings" panose="05000000000000000000" pitchFamily="2" charset="2"/>
              <a:buChar char="Ø"/>
            </a:pPr>
            <a:endParaRPr lang="en-IN" sz="1800" b="1" dirty="0">
              <a:effectLst/>
              <a:latin typeface="Times New Roman" panose="02020603050405020304" pitchFamily="18" charset="0"/>
              <a:ea typeface="Times New Roman" panose="02020603050405020304" pitchFamily="18" charset="0"/>
              <a:cs typeface="Times New Roman" panose="02020603050405020304" pitchFamily="18" charset="0"/>
            </a:endParaRPr>
          </a:p>
        </p:txBody>
      </p:sp>
      <p:pic>
        <p:nvPicPr>
          <p:cNvPr id="8" name="Picture 7" descr="Oakland University Logo">
            <a:extLst>
              <a:ext uri="{FF2B5EF4-FFF2-40B4-BE49-F238E27FC236}">
                <a16:creationId xmlns:a16="http://schemas.microsoft.com/office/drawing/2014/main" id="{CECD577F-21EA-420C-5319-7BBA610FBF71}"/>
              </a:ext>
            </a:extLst>
          </p:cNvPr>
          <p:cNvPicPr>
            <a:picLocks noChangeAspect="1"/>
          </p:cNvPicPr>
          <p:nvPr/>
        </p:nvPicPr>
        <p:blipFill>
          <a:blip r:embed="rId6"/>
          <a:stretch>
            <a:fillRect/>
          </a:stretch>
        </p:blipFill>
        <p:spPr>
          <a:xfrm>
            <a:off x="0" y="5922828"/>
            <a:ext cx="12192000" cy="948267"/>
          </a:xfrm>
          <a:prstGeom prst="rect">
            <a:avLst/>
          </a:prstGeom>
        </p:spPr>
      </p:pic>
    </p:spTree>
    <p:extLst>
      <p:ext uri="{BB962C8B-B14F-4D97-AF65-F5344CB8AC3E}">
        <p14:creationId xmlns:p14="http://schemas.microsoft.com/office/powerpoint/2010/main" val="19437751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Oakland University Logo"/>
          <p:cNvPicPr>
            <a:picLocks noChangeAspect="1"/>
          </p:cNvPicPr>
          <p:nvPr/>
        </p:nvPicPr>
        <p:blipFill>
          <a:blip r:embed="rId2"/>
          <a:stretch>
            <a:fillRect/>
          </a:stretch>
        </p:blipFill>
        <p:spPr>
          <a:xfrm>
            <a:off x="0" y="5922828"/>
            <a:ext cx="12192000" cy="948267"/>
          </a:xfrm>
          <a:prstGeom prst="rect">
            <a:avLst/>
          </a:prstGeom>
        </p:spPr>
      </p:pic>
      <p:pic>
        <p:nvPicPr>
          <p:cNvPr id="2" name="Picture 1" descr="Decorative"/>
          <p:cNvPicPr>
            <a:picLocks noChangeAspect="1"/>
          </p:cNvPicPr>
          <p:nvPr/>
        </p:nvPicPr>
        <p:blipFill>
          <a:blip r:embed="rId3"/>
          <a:stretch>
            <a:fillRect/>
          </a:stretch>
        </p:blipFill>
        <p:spPr>
          <a:xfrm>
            <a:off x="0" y="0"/>
            <a:ext cx="12192000" cy="609600"/>
          </a:xfrm>
          <a:prstGeom prst="rect">
            <a:avLst/>
          </a:prstGeom>
        </p:spPr>
      </p:pic>
      <p:sp>
        <p:nvSpPr>
          <p:cNvPr id="6" name="TextBox 5">
            <a:extLst>
              <a:ext uri="{FF2B5EF4-FFF2-40B4-BE49-F238E27FC236}">
                <a16:creationId xmlns:a16="http://schemas.microsoft.com/office/drawing/2014/main" id="{4C9F3281-5993-685A-3A6C-92688A0197BA}"/>
              </a:ext>
            </a:extLst>
          </p:cNvPr>
          <p:cNvSpPr txBox="1"/>
          <p:nvPr/>
        </p:nvSpPr>
        <p:spPr>
          <a:xfrm>
            <a:off x="3048000" y="2942133"/>
            <a:ext cx="6096000" cy="1200329"/>
          </a:xfrm>
          <a:prstGeom prst="rect">
            <a:avLst/>
          </a:prstGeom>
          <a:noFill/>
        </p:spPr>
        <p:txBody>
          <a:bodyPr wrap="square">
            <a:spAutoFit/>
          </a:bodyPr>
          <a:lstStyle/>
          <a:p>
            <a:r>
              <a:rPr lang="en-US" sz="2400" dirty="0">
                <a:solidFill>
                  <a:srgbClr val="FFFFFF"/>
                </a:solidFill>
              </a:rPr>
              <a:t>SHUBHAM SHRIVASTAVA</a:t>
            </a:r>
          </a:p>
          <a:p>
            <a:r>
              <a:rPr lang="en-US" sz="2400" dirty="0">
                <a:solidFill>
                  <a:srgbClr val="FFFFFF"/>
                </a:solidFill>
              </a:rPr>
              <a:t>MIS 6940 Project Seminar </a:t>
            </a:r>
          </a:p>
          <a:p>
            <a:endParaRPr lang="en-US" sz="2400" dirty="0">
              <a:solidFill>
                <a:srgbClr val="FFFFFF"/>
              </a:solidFill>
            </a:endParaRPr>
          </a:p>
        </p:txBody>
      </p:sp>
      <p:sp>
        <p:nvSpPr>
          <p:cNvPr id="5" name="Rectangle 4">
            <a:extLst>
              <a:ext uri="{FF2B5EF4-FFF2-40B4-BE49-F238E27FC236}">
                <a16:creationId xmlns:a16="http://schemas.microsoft.com/office/drawing/2014/main" id="{C4623615-B18E-E837-463C-DDF7BF3F51C0}"/>
              </a:ext>
            </a:extLst>
          </p:cNvPr>
          <p:cNvSpPr/>
          <p:nvPr/>
        </p:nvSpPr>
        <p:spPr>
          <a:xfrm>
            <a:off x="4069804" y="2967335"/>
            <a:ext cx="4052392" cy="1015663"/>
          </a:xfrm>
          <a:prstGeom prst="rect">
            <a:avLst/>
          </a:prstGeom>
          <a:noFill/>
        </p:spPr>
        <p:txBody>
          <a:bodyPr wrap="none" lIns="91440" tIns="45720" rIns="91440" bIns="45720">
            <a:spAutoFit/>
          </a:bodyPr>
          <a:lstStyle/>
          <a:p>
            <a:pPr algn="ctr"/>
            <a:r>
              <a:rPr lang="en-US" sz="6000" b="0" cap="none" spc="0" dirty="0">
                <a:ln w="0"/>
                <a:solidFill>
                  <a:schemeClr val="tx1"/>
                </a:solidFill>
                <a:effectLst>
                  <a:outerShdw blurRad="38100" dist="19050" dir="2700000" algn="tl" rotWithShape="0">
                    <a:schemeClr val="dk1">
                      <a:alpha val="40000"/>
                    </a:schemeClr>
                  </a:outerShdw>
                </a:effectLst>
              </a:rPr>
              <a:t>THANK YOU</a:t>
            </a:r>
          </a:p>
        </p:txBody>
      </p:sp>
    </p:spTree>
    <p:extLst>
      <p:ext uri="{BB962C8B-B14F-4D97-AF65-F5344CB8AC3E}">
        <p14:creationId xmlns:p14="http://schemas.microsoft.com/office/powerpoint/2010/main" val="146604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81AEB8A9-B768-4E30-BA55-D919E6687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01" y="-2"/>
            <a:ext cx="4069936" cy="68580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2DA16AF-8042-9319-94E0-F39DF73F17A5}"/>
              </a:ext>
            </a:extLst>
          </p:cNvPr>
          <p:cNvSpPr>
            <a:spLocks noGrp="1"/>
          </p:cNvSpPr>
          <p:nvPr>
            <p:ph type="title"/>
          </p:nvPr>
        </p:nvSpPr>
        <p:spPr>
          <a:xfrm>
            <a:off x="310039" y="640080"/>
            <a:ext cx="3429855" cy="5613236"/>
          </a:xfrm>
        </p:spPr>
        <p:txBody>
          <a:bodyPr anchor="ctr">
            <a:normAutofit/>
          </a:bodyPr>
          <a:lstStyle/>
          <a:p>
            <a:r>
              <a:rPr lang="en-IN" dirty="0">
                <a:solidFill>
                  <a:srgbClr val="FFFFFF"/>
                </a:solidFill>
                <a:effectLst/>
                <a:ea typeface="Calibri" panose="020F0502020204030204" pitchFamily="34" charset="0"/>
              </a:rPr>
              <a:t>ABSTRACT</a:t>
            </a:r>
            <a:endParaRPr lang="en-IN" dirty="0">
              <a:solidFill>
                <a:srgbClr val="FFFFFF"/>
              </a:solidFill>
            </a:endParaRPr>
          </a:p>
        </p:txBody>
      </p:sp>
      <p:sp>
        <p:nvSpPr>
          <p:cNvPr id="19" name="Content Placeholder 2">
            <a:extLst>
              <a:ext uri="{FF2B5EF4-FFF2-40B4-BE49-F238E27FC236}">
                <a16:creationId xmlns:a16="http://schemas.microsoft.com/office/drawing/2014/main" id="{68D82BB9-46F7-7387-90D8-143A4C58849A}"/>
              </a:ext>
            </a:extLst>
          </p:cNvPr>
          <p:cNvSpPr>
            <a:spLocks noGrp="1"/>
          </p:cNvSpPr>
          <p:nvPr>
            <p:ph idx="1"/>
          </p:nvPr>
        </p:nvSpPr>
        <p:spPr>
          <a:xfrm>
            <a:off x="4920345" y="1392106"/>
            <a:ext cx="7038081" cy="3720402"/>
          </a:xfrm>
        </p:spPr>
        <p:txBody>
          <a:bodyPr>
            <a:normAutofit/>
          </a:bodyPr>
          <a:lstStyle/>
          <a:p>
            <a:pPr>
              <a:buFont typeface="Wingdings" panose="05000000000000000000" pitchFamily="2" charset="2"/>
              <a:buChar char="Ø"/>
            </a:pPr>
            <a:r>
              <a:rPr lang="en-IN" sz="1800" dirty="0">
                <a:latin typeface="Söhne"/>
                <a:ea typeface="Calibri" panose="020F0502020204030204" pitchFamily="34" charset="0"/>
                <a:cs typeface="Times New Roman" panose="02020603050405020304" pitchFamily="18" charset="0"/>
              </a:rPr>
              <a:t>To c</a:t>
            </a:r>
            <a:r>
              <a:rPr lang="en-IN" sz="1800" dirty="0">
                <a:effectLst/>
                <a:latin typeface="Söhne"/>
                <a:ea typeface="Calibri" panose="020F0502020204030204" pitchFamily="34" charset="0"/>
                <a:cs typeface="Times New Roman" panose="02020603050405020304" pitchFamily="18" charset="0"/>
              </a:rPr>
              <a:t>reate a bidirectional synchronisation system that will make it easier for Salesforce and a relational database system—such as MySQL—to exchange account data.   </a:t>
            </a:r>
          </a:p>
          <a:p>
            <a:pPr>
              <a:buFont typeface="Wingdings" panose="05000000000000000000" pitchFamily="2" charset="2"/>
              <a:buChar char="Ø"/>
            </a:pPr>
            <a:r>
              <a:rPr lang="en-IN" sz="1800" dirty="0">
                <a:effectLst/>
                <a:latin typeface="Söhne"/>
                <a:ea typeface="Calibri" panose="020F0502020204030204" pitchFamily="34" charset="0"/>
                <a:cs typeface="Times New Roman" panose="02020603050405020304" pitchFamily="18" charset="0"/>
              </a:rPr>
              <a:t>Define mapping rules, set criteria for synchronisation event triggering, and configure data fields for synchronisation are some of the key features. </a:t>
            </a:r>
            <a:r>
              <a:rPr lang="en-IN" sz="1800" dirty="0">
                <a:solidFill>
                  <a:srgbClr val="000000"/>
                </a:solidFill>
                <a:effectLst/>
                <a:latin typeface="Söhne"/>
                <a:ea typeface="Times New Roman" panose="02020603050405020304" pitchFamily="18" charset="0"/>
                <a:cs typeface="Times New Roman" panose="02020603050405020304" pitchFamily="18" charset="0"/>
              </a:rPr>
              <a:t>(Organization, 2019)</a:t>
            </a:r>
          </a:p>
          <a:p>
            <a:pPr>
              <a:buFont typeface="Wingdings" panose="05000000000000000000" pitchFamily="2" charset="2"/>
              <a:buChar char="Ø"/>
            </a:pPr>
            <a:r>
              <a:rPr lang="en-IN" sz="1800" dirty="0">
                <a:latin typeface="Söhne"/>
                <a:ea typeface="Calibri" panose="020F0502020204030204" pitchFamily="34" charset="0"/>
                <a:cs typeface="Times New Roman" panose="02020603050405020304" pitchFamily="18" charset="0"/>
              </a:rPr>
              <a:t>Tried to a</a:t>
            </a:r>
            <a:r>
              <a:rPr lang="en-IN" sz="1800" dirty="0">
                <a:effectLst/>
                <a:latin typeface="Söhne"/>
                <a:ea typeface="Calibri" panose="020F0502020204030204" pitchFamily="34" charset="0"/>
                <a:cs typeface="Times New Roman" panose="02020603050405020304" pitchFamily="18" charset="0"/>
              </a:rPr>
              <a:t>chieve a high degree of configurability in managing their data integration processes by utilizing this bidirectional synchronisation system.</a:t>
            </a:r>
            <a:endParaRPr lang="en-IN" sz="1800" dirty="0">
              <a:latin typeface="Söhne"/>
              <a:ea typeface="Calibri" panose="020F0502020204030204" pitchFamily="34" charset="0"/>
              <a:cs typeface="Times New Roman" panose="02020603050405020304" pitchFamily="18" charset="0"/>
            </a:endParaRPr>
          </a:p>
        </p:txBody>
      </p:sp>
      <p:pic>
        <p:nvPicPr>
          <p:cNvPr id="4" name="Picture 3" descr="Oakland University Logo">
            <a:extLst>
              <a:ext uri="{FF2B5EF4-FFF2-40B4-BE49-F238E27FC236}">
                <a16:creationId xmlns:a16="http://schemas.microsoft.com/office/drawing/2014/main" id="{387D389A-0F10-96CF-5A20-4422BCB27736}"/>
              </a:ext>
            </a:extLst>
          </p:cNvPr>
          <p:cNvPicPr>
            <a:picLocks noChangeAspect="1"/>
          </p:cNvPicPr>
          <p:nvPr/>
        </p:nvPicPr>
        <p:blipFill>
          <a:blip r:embed="rId2"/>
          <a:stretch>
            <a:fillRect/>
          </a:stretch>
        </p:blipFill>
        <p:spPr>
          <a:xfrm>
            <a:off x="0" y="5922828"/>
            <a:ext cx="12192000" cy="948267"/>
          </a:xfrm>
          <a:prstGeom prst="rect">
            <a:avLst/>
          </a:prstGeom>
        </p:spPr>
      </p:pic>
      <p:pic>
        <p:nvPicPr>
          <p:cNvPr id="6" name="Graphic 5" descr="Database">
            <a:extLst>
              <a:ext uri="{FF2B5EF4-FFF2-40B4-BE49-F238E27FC236}">
                <a16:creationId xmlns:a16="http://schemas.microsoft.com/office/drawing/2014/main" id="{CD328536-0DBF-12C0-2D14-9C1BD1FBB42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416353" y="4332333"/>
            <a:ext cx="2046067" cy="2046067"/>
          </a:xfrm>
          <a:prstGeom prst="rect">
            <a:avLst/>
          </a:prstGeom>
        </p:spPr>
      </p:pic>
      <p:pic>
        <p:nvPicPr>
          <p:cNvPr id="7" name="Picture 6" descr="A blue cloud with white text&#10;&#10;Description automatically generated">
            <a:extLst>
              <a:ext uri="{FF2B5EF4-FFF2-40B4-BE49-F238E27FC236}">
                <a16:creationId xmlns:a16="http://schemas.microsoft.com/office/drawing/2014/main" id="{C98CC748-3B55-F47E-C984-F1AB45D9456F}"/>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4710758" y="4516000"/>
            <a:ext cx="2965042" cy="1780331"/>
          </a:xfrm>
          <a:prstGeom prst="rect">
            <a:avLst/>
          </a:prstGeom>
        </p:spPr>
      </p:pic>
      <p:sp>
        <p:nvSpPr>
          <p:cNvPr id="9" name="TextBox 8">
            <a:extLst>
              <a:ext uri="{FF2B5EF4-FFF2-40B4-BE49-F238E27FC236}">
                <a16:creationId xmlns:a16="http://schemas.microsoft.com/office/drawing/2014/main" id="{CA7FB6F0-3838-9C57-4A4E-AD0EF7EB4FE8}"/>
              </a:ext>
            </a:extLst>
          </p:cNvPr>
          <p:cNvSpPr txBox="1"/>
          <p:nvPr/>
        </p:nvSpPr>
        <p:spPr>
          <a:xfrm>
            <a:off x="4587160" y="6212295"/>
            <a:ext cx="6177280" cy="369332"/>
          </a:xfrm>
          <a:prstGeom prst="rect">
            <a:avLst/>
          </a:prstGeom>
          <a:noFill/>
        </p:spPr>
        <p:txBody>
          <a:bodyPr wrap="square">
            <a:spAutoFit/>
          </a:bodyPr>
          <a:lstStyle/>
          <a:p>
            <a:r>
              <a:rPr lang="en-IN" sz="1800" dirty="0">
                <a:solidFill>
                  <a:srgbClr val="000000"/>
                </a:solidFill>
                <a:effectLst/>
                <a:latin typeface="Times New Roman" panose="02020603050405020304" pitchFamily="18" charset="0"/>
                <a:ea typeface="Times New Roman" panose="02020603050405020304" pitchFamily="18" charset="0"/>
              </a:rPr>
              <a:t>(Organization, 2019)</a:t>
            </a:r>
            <a:endParaRPr lang="en-IN" sz="1800" dirty="0">
              <a:effectLst/>
              <a:latin typeface="Söhne"/>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5328949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6" name="Rectangle 55">
            <a:extLst>
              <a:ext uri="{FF2B5EF4-FFF2-40B4-BE49-F238E27FC236}">
                <a16:creationId xmlns:a16="http://schemas.microsoft.com/office/drawing/2014/main" id="{81AEB8A9-B768-4E30-BA55-D919E6687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01" y="-2"/>
            <a:ext cx="4069936" cy="68580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D6CA33C-F103-E275-8EB8-3DA4E6486F0F}"/>
              </a:ext>
            </a:extLst>
          </p:cNvPr>
          <p:cNvSpPr>
            <a:spLocks noGrp="1"/>
          </p:cNvSpPr>
          <p:nvPr>
            <p:ph type="title"/>
          </p:nvPr>
        </p:nvSpPr>
        <p:spPr>
          <a:xfrm>
            <a:off x="310039" y="640080"/>
            <a:ext cx="3429855" cy="5613236"/>
          </a:xfrm>
        </p:spPr>
        <p:txBody>
          <a:bodyPr anchor="ctr">
            <a:normAutofit/>
          </a:bodyPr>
          <a:lstStyle/>
          <a:p>
            <a:r>
              <a:rPr lang="en-IN" dirty="0">
                <a:solidFill>
                  <a:srgbClr val="FFFFFF"/>
                </a:solidFill>
                <a:effectLst/>
                <a:ea typeface="Calibri" panose="020F0502020204030204" pitchFamily="34" charset="0"/>
              </a:rPr>
              <a:t>Organization/Industry Description</a:t>
            </a:r>
            <a:endParaRPr lang="en-IN" dirty="0">
              <a:solidFill>
                <a:srgbClr val="FFFFFF"/>
              </a:solidFill>
            </a:endParaRPr>
          </a:p>
        </p:txBody>
      </p:sp>
      <p:sp>
        <p:nvSpPr>
          <p:cNvPr id="3" name="Content Placeholder 2">
            <a:extLst>
              <a:ext uri="{FF2B5EF4-FFF2-40B4-BE49-F238E27FC236}">
                <a16:creationId xmlns:a16="http://schemas.microsoft.com/office/drawing/2014/main" id="{4E80A650-536A-564F-E217-BE02A8CA96F2}"/>
              </a:ext>
            </a:extLst>
          </p:cNvPr>
          <p:cNvSpPr>
            <a:spLocks noGrp="1"/>
          </p:cNvSpPr>
          <p:nvPr>
            <p:ph idx="1"/>
          </p:nvPr>
        </p:nvSpPr>
        <p:spPr>
          <a:xfrm>
            <a:off x="4709823" y="1251645"/>
            <a:ext cx="7172138" cy="3745107"/>
          </a:xfrm>
        </p:spPr>
        <p:txBody>
          <a:bodyPr>
            <a:noAutofit/>
          </a:bodyPr>
          <a:lstStyle/>
          <a:p>
            <a:pPr>
              <a:buFont typeface="Wingdings" panose="05000000000000000000" pitchFamily="2" charset="2"/>
              <a:buChar char="Ø"/>
            </a:pPr>
            <a:r>
              <a:rPr lang="en-US" sz="1800" dirty="0">
                <a:latin typeface="Söhne"/>
                <a:cs typeface="Times New Roman" panose="02020603050405020304" pitchFamily="18" charset="0"/>
              </a:rPr>
              <a:t>Technocrat Corporation Ltd. uses Salesforce as its main customer relationship management (CRM) platform. </a:t>
            </a:r>
          </a:p>
          <a:p>
            <a:pPr>
              <a:buFont typeface="Wingdings" panose="05000000000000000000" pitchFamily="2" charset="2"/>
              <a:buChar char="Ø"/>
            </a:pPr>
            <a:r>
              <a:rPr lang="en-US" sz="1800" dirty="0">
                <a:latin typeface="Söhne"/>
                <a:cs typeface="Times New Roman" panose="02020603050405020304" pitchFamily="18" charset="0"/>
              </a:rPr>
              <a:t>They have a substantial amount of customer data in Salesforce that they have gathered over time, including account details, sales data, and customer interactions.</a:t>
            </a:r>
          </a:p>
          <a:p>
            <a:pPr>
              <a:buFont typeface="Wingdings" panose="05000000000000000000" pitchFamily="2" charset="2"/>
              <a:buChar char="Ø"/>
            </a:pPr>
            <a:r>
              <a:rPr lang="en-US" sz="1800" dirty="0">
                <a:latin typeface="Söhne"/>
                <a:cs typeface="Times New Roman" panose="02020603050405020304" pitchFamily="18" charset="0"/>
              </a:rPr>
              <a:t>Technocrat Corporation Ltd. made the decision to synchronize this data with their on-premises MySQL database to improve their analytics capabilities. </a:t>
            </a:r>
          </a:p>
          <a:p>
            <a:pPr>
              <a:buFont typeface="Wingdings" panose="05000000000000000000" pitchFamily="2" charset="2"/>
              <a:buChar char="Ø"/>
            </a:pPr>
            <a:r>
              <a:rPr lang="en-US" sz="1800" dirty="0">
                <a:latin typeface="Söhne"/>
                <a:cs typeface="Times New Roman" panose="02020603050405020304" pitchFamily="18" charset="0"/>
              </a:rPr>
              <a:t>To make this synchronization easier, they started working on a project to create a data migration system that uses the JDBC protocol.</a:t>
            </a:r>
          </a:p>
          <a:p>
            <a:pPr>
              <a:buFont typeface="Wingdings" panose="05000000000000000000" pitchFamily="2" charset="2"/>
              <a:buChar char="Ø"/>
            </a:pPr>
            <a:r>
              <a:rPr lang="en-IN" sz="1800" dirty="0">
                <a:effectLst/>
                <a:latin typeface="Söhne"/>
                <a:ea typeface="Calibri" panose="020F0502020204030204" pitchFamily="34" charset="0"/>
                <a:cs typeface="Times New Roman" panose="02020603050405020304" pitchFamily="18" charset="0"/>
              </a:rPr>
              <a:t>Salesforce serves as the CRM hub, MuleSoft as the integration engine, and MySQL as the storage backbone. </a:t>
            </a:r>
            <a:endParaRPr lang="en-IN" sz="1800" dirty="0">
              <a:latin typeface="Söhne"/>
              <a:cs typeface="Times New Roman" panose="02020603050405020304" pitchFamily="18" charset="0"/>
            </a:endParaRPr>
          </a:p>
          <a:p>
            <a:pPr>
              <a:buFont typeface="Wingdings" panose="05000000000000000000" pitchFamily="2" charset="2"/>
              <a:buChar char="Ø"/>
            </a:pPr>
            <a:endParaRPr lang="en-IN" sz="1800" dirty="0">
              <a:latin typeface="Söhne"/>
              <a:cs typeface="Times New Roman" panose="02020603050405020304" pitchFamily="18" charset="0"/>
            </a:endParaRPr>
          </a:p>
        </p:txBody>
      </p:sp>
      <p:pic>
        <p:nvPicPr>
          <p:cNvPr id="7" name="Picture 6" descr="Oakland University Logo">
            <a:extLst>
              <a:ext uri="{FF2B5EF4-FFF2-40B4-BE49-F238E27FC236}">
                <a16:creationId xmlns:a16="http://schemas.microsoft.com/office/drawing/2014/main" id="{BCE0BCFF-71B2-CC73-7415-A8A8341E282C}"/>
              </a:ext>
            </a:extLst>
          </p:cNvPr>
          <p:cNvPicPr>
            <a:picLocks noChangeAspect="1"/>
          </p:cNvPicPr>
          <p:nvPr/>
        </p:nvPicPr>
        <p:blipFill>
          <a:blip r:embed="rId2"/>
          <a:stretch>
            <a:fillRect/>
          </a:stretch>
        </p:blipFill>
        <p:spPr>
          <a:xfrm>
            <a:off x="0" y="5912889"/>
            <a:ext cx="12192000" cy="948267"/>
          </a:xfrm>
          <a:prstGeom prst="rect">
            <a:avLst/>
          </a:prstGeom>
        </p:spPr>
      </p:pic>
      <p:sp>
        <p:nvSpPr>
          <p:cNvPr id="9" name="TextBox 8">
            <a:extLst>
              <a:ext uri="{FF2B5EF4-FFF2-40B4-BE49-F238E27FC236}">
                <a16:creationId xmlns:a16="http://schemas.microsoft.com/office/drawing/2014/main" id="{46F7183C-3C81-8639-02C7-AD5333639E49}"/>
              </a:ext>
            </a:extLst>
          </p:cNvPr>
          <p:cNvSpPr txBox="1"/>
          <p:nvPr/>
        </p:nvSpPr>
        <p:spPr>
          <a:xfrm>
            <a:off x="4709823" y="6068650"/>
            <a:ext cx="6101080" cy="369332"/>
          </a:xfrm>
          <a:prstGeom prst="rect">
            <a:avLst/>
          </a:prstGeom>
          <a:noFill/>
        </p:spPr>
        <p:txBody>
          <a:bodyPr wrap="square">
            <a:spAutoFit/>
          </a:bodyPr>
          <a:lstStyle/>
          <a:p>
            <a:r>
              <a:rPr lang="en-IN" sz="1800" dirty="0">
                <a:solidFill>
                  <a:srgbClr val="000000"/>
                </a:solidFill>
                <a:effectLst/>
                <a:latin typeface="Söhne"/>
                <a:ea typeface="Times New Roman" panose="02020603050405020304" pitchFamily="18" charset="0"/>
                <a:cs typeface="Times New Roman" panose="02020603050405020304" pitchFamily="18" charset="0"/>
              </a:rPr>
              <a:t>(The Number 1 CRM Software, n.d.)</a:t>
            </a:r>
            <a:endParaRPr lang="en-IN" dirty="0">
              <a:latin typeface="Söhne"/>
            </a:endParaRPr>
          </a:p>
        </p:txBody>
      </p:sp>
    </p:spTree>
    <p:extLst>
      <p:ext uri="{BB962C8B-B14F-4D97-AF65-F5344CB8AC3E}">
        <p14:creationId xmlns:p14="http://schemas.microsoft.com/office/powerpoint/2010/main" val="26259879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81AEB8A9-B768-4E30-BA55-D919E6687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01" y="-2"/>
            <a:ext cx="4069936" cy="68580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2DA16AF-8042-9319-94E0-F39DF73F17A5}"/>
              </a:ext>
            </a:extLst>
          </p:cNvPr>
          <p:cNvSpPr>
            <a:spLocks noGrp="1"/>
          </p:cNvSpPr>
          <p:nvPr>
            <p:ph type="title"/>
          </p:nvPr>
        </p:nvSpPr>
        <p:spPr>
          <a:xfrm>
            <a:off x="310039" y="640080"/>
            <a:ext cx="3429855" cy="5613236"/>
          </a:xfrm>
        </p:spPr>
        <p:txBody>
          <a:bodyPr anchor="ctr">
            <a:normAutofit/>
          </a:bodyPr>
          <a:lstStyle/>
          <a:p>
            <a:r>
              <a:rPr lang="en-IN" dirty="0">
                <a:solidFill>
                  <a:srgbClr val="FFFFFF"/>
                </a:solidFill>
                <a:effectLst/>
                <a:ea typeface="Calibri" panose="020F0502020204030204" pitchFamily="34" charset="0"/>
              </a:rPr>
              <a:t>Problem</a:t>
            </a:r>
            <a:r>
              <a:rPr lang="en-IN" b="1" dirty="0">
                <a:solidFill>
                  <a:srgbClr val="FFFFFF"/>
                </a:solidFill>
                <a:effectLst/>
                <a:ea typeface="Calibri" panose="020F0502020204030204" pitchFamily="34" charset="0"/>
              </a:rPr>
              <a:t> </a:t>
            </a:r>
            <a:r>
              <a:rPr lang="en-IN" dirty="0">
                <a:solidFill>
                  <a:srgbClr val="FFFFFF"/>
                </a:solidFill>
                <a:effectLst/>
                <a:ea typeface="Calibri" panose="020F0502020204030204" pitchFamily="34" charset="0"/>
              </a:rPr>
              <a:t>Description</a:t>
            </a:r>
            <a:endParaRPr lang="en-IN" dirty="0">
              <a:solidFill>
                <a:srgbClr val="FFFFFF"/>
              </a:solidFill>
            </a:endParaRPr>
          </a:p>
        </p:txBody>
      </p:sp>
      <p:sp>
        <p:nvSpPr>
          <p:cNvPr id="19" name="Content Placeholder 2">
            <a:extLst>
              <a:ext uri="{FF2B5EF4-FFF2-40B4-BE49-F238E27FC236}">
                <a16:creationId xmlns:a16="http://schemas.microsoft.com/office/drawing/2014/main" id="{68D82BB9-46F7-7387-90D8-143A4C58849A}"/>
              </a:ext>
            </a:extLst>
          </p:cNvPr>
          <p:cNvSpPr>
            <a:spLocks noGrp="1"/>
          </p:cNvSpPr>
          <p:nvPr>
            <p:ph idx="1"/>
          </p:nvPr>
        </p:nvSpPr>
        <p:spPr>
          <a:xfrm>
            <a:off x="4539898" y="1556445"/>
            <a:ext cx="7172138" cy="3745107"/>
          </a:xfrm>
        </p:spPr>
        <p:txBody>
          <a:bodyPr>
            <a:normAutofit/>
          </a:bodyPr>
          <a:lstStyle/>
          <a:p>
            <a:pPr>
              <a:buFont typeface="Wingdings" panose="05000000000000000000" pitchFamily="2" charset="2"/>
              <a:buChar char="Ø"/>
            </a:pPr>
            <a:r>
              <a:rPr lang="en-US" sz="1800" b="1" dirty="0">
                <a:latin typeface="Söhne"/>
                <a:cs typeface="Times New Roman" panose="02020603050405020304" pitchFamily="18" charset="0"/>
              </a:rPr>
              <a:t>Ineffective Data Synchronization</a:t>
            </a:r>
            <a:r>
              <a:rPr lang="en-US" sz="1800" dirty="0">
                <a:latin typeface="Söhne"/>
                <a:cs typeface="Times New Roman" panose="02020603050405020304" pitchFamily="18" charset="0"/>
              </a:rPr>
              <a:t>: Manual and time-consuming data synchronization was the norm before the new system was put into place. Data delays and inconsistencies resulted from this.</a:t>
            </a:r>
          </a:p>
          <a:p>
            <a:pPr>
              <a:buFont typeface="Wingdings" panose="05000000000000000000" pitchFamily="2" charset="2"/>
              <a:buChar char="Ø"/>
            </a:pPr>
            <a:endParaRPr lang="en-US" sz="1800" dirty="0">
              <a:latin typeface="Söhne"/>
              <a:cs typeface="Times New Roman" panose="02020603050405020304" pitchFamily="18" charset="0"/>
            </a:endParaRPr>
          </a:p>
          <a:p>
            <a:pPr>
              <a:buFont typeface="Wingdings" panose="05000000000000000000" pitchFamily="2" charset="2"/>
              <a:buChar char="Ø"/>
            </a:pPr>
            <a:r>
              <a:rPr lang="en-US" sz="1800" b="1" dirty="0">
                <a:latin typeface="Söhne"/>
                <a:cs typeface="Times New Roman" panose="02020603050405020304" pitchFamily="18" charset="0"/>
              </a:rPr>
              <a:t>Complexity of Data Mapping: </a:t>
            </a:r>
            <a:r>
              <a:rPr lang="en-US" sz="1800" dirty="0">
                <a:latin typeface="Söhne"/>
                <a:cs typeface="Times New Roman" panose="02020603050405020304" pitchFamily="18" charset="0"/>
              </a:rPr>
              <a:t>Technocrat Corporation Ltd. had needs for mapping data between MySQL and Salesforce. Every field in Salesforce had to match the target MySQL field exactly.</a:t>
            </a:r>
          </a:p>
          <a:p>
            <a:pPr>
              <a:buFont typeface="Wingdings" panose="05000000000000000000" pitchFamily="2" charset="2"/>
              <a:buChar char="Ø"/>
            </a:pPr>
            <a:endParaRPr lang="en-US" sz="1800" dirty="0">
              <a:latin typeface="Söhne"/>
              <a:cs typeface="Times New Roman" panose="02020603050405020304" pitchFamily="18" charset="0"/>
            </a:endParaRPr>
          </a:p>
          <a:p>
            <a:pPr>
              <a:buFont typeface="Wingdings" panose="05000000000000000000" pitchFamily="2" charset="2"/>
              <a:buChar char="Ø"/>
            </a:pPr>
            <a:r>
              <a:rPr lang="en-US" sz="1800" b="1" dirty="0">
                <a:latin typeface="Söhne"/>
                <a:cs typeface="Times New Roman" panose="02020603050405020304" pitchFamily="18" charset="0"/>
              </a:rPr>
              <a:t>Synchronization Rules: </a:t>
            </a:r>
            <a:r>
              <a:rPr lang="en-US" sz="1800" dirty="0">
                <a:latin typeface="Söhne"/>
                <a:cs typeface="Times New Roman" panose="02020603050405020304" pitchFamily="18" charset="0"/>
              </a:rPr>
              <a:t>Only current and pertinent data had to be synchronized, according to Technocrat Corporation Ltd. It was essential to define the appropriate synchronization rules.</a:t>
            </a:r>
            <a:endParaRPr lang="en-IN" sz="1800" dirty="0">
              <a:latin typeface="Söhne"/>
              <a:cs typeface="Times New Roman" panose="02020603050405020304" pitchFamily="18" charset="0"/>
            </a:endParaRPr>
          </a:p>
        </p:txBody>
      </p:sp>
      <p:pic>
        <p:nvPicPr>
          <p:cNvPr id="4" name="Picture 3" descr="Oakland University Logo">
            <a:extLst>
              <a:ext uri="{FF2B5EF4-FFF2-40B4-BE49-F238E27FC236}">
                <a16:creationId xmlns:a16="http://schemas.microsoft.com/office/drawing/2014/main" id="{387D389A-0F10-96CF-5A20-4422BCB27736}"/>
              </a:ext>
            </a:extLst>
          </p:cNvPr>
          <p:cNvPicPr>
            <a:picLocks noChangeAspect="1"/>
          </p:cNvPicPr>
          <p:nvPr/>
        </p:nvPicPr>
        <p:blipFill>
          <a:blip r:embed="rId2"/>
          <a:stretch>
            <a:fillRect/>
          </a:stretch>
        </p:blipFill>
        <p:spPr>
          <a:xfrm>
            <a:off x="0" y="5922828"/>
            <a:ext cx="12192000" cy="948267"/>
          </a:xfrm>
          <a:prstGeom prst="rect">
            <a:avLst/>
          </a:prstGeom>
        </p:spPr>
      </p:pic>
      <p:sp>
        <p:nvSpPr>
          <p:cNvPr id="6" name="TextBox 5">
            <a:extLst>
              <a:ext uri="{FF2B5EF4-FFF2-40B4-BE49-F238E27FC236}">
                <a16:creationId xmlns:a16="http://schemas.microsoft.com/office/drawing/2014/main" id="{57D2351D-9FA7-1BBF-EDEC-23080A81AA4C}"/>
              </a:ext>
            </a:extLst>
          </p:cNvPr>
          <p:cNvSpPr txBox="1"/>
          <p:nvPr/>
        </p:nvSpPr>
        <p:spPr>
          <a:xfrm>
            <a:off x="4539898" y="6068650"/>
            <a:ext cx="6101080" cy="369332"/>
          </a:xfrm>
          <a:prstGeom prst="rect">
            <a:avLst/>
          </a:prstGeom>
          <a:noFill/>
        </p:spPr>
        <p:txBody>
          <a:bodyPr wrap="square">
            <a:spAutoFit/>
          </a:bodyPr>
          <a:lstStyle/>
          <a:p>
            <a:r>
              <a:rPr lang="en-IN" sz="1800" dirty="0">
                <a:solidFill>
                  <a:srgbClr val="000000"/>
                </a:solidFill>
                <a:effectLst/>
                <a:latin typeface="Times New Roman" panose="02020603050405020304" pitchFamily="18" charset="0"/>
                <a:ea typeface="Times New Roman" panose="02020603050405020304" pitchFamily="18" charset="0"/>
              </a:rPr>
              <a:t>(Organization, 2019)</a:t>
            </a:r>
            <a:endParaRPr lang="en-IN" sz="1800" dirty="0">
              <a:effectLst/>
              <a:latin typeface="Söhne"/>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9337598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81AEB8A9-B768-4E30-BA55-D919E6687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01" y="-2"/>
            <a:ext cx="4069936" cy="68580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2DA16AF-8042-9319-94E0-F39DF73F17A5}"/>
              </a:ext>
            </a:extLst>
          </p:cNvPr>
          <p:cNvSpPr>
            <a:spLocks noGrp="1"/>
          </p:cNvSpPr>
          <p:nvPr>
            <p:ph type="title"/>
          </p:nvPr>
        </p:nvSpPr>
        <p:spPr>
          <a:xfrm>
            <a:off x="310039" y="640080"/>
            <a:ext cx="3429855" cy="5613236"/>
          </a:xfrm>
        </p:spPr>
        <p:txBody>
          <a:bodyPr anchor="ctr">
            <a:normAutofit/>
          </a:bodyPr>
          <a:lstStyle/>
          <a:p>
            <a:r>
              <a:rPr lang="en-IN" sz="4400">
                <a:solidFill>
                  <a:srgbClr val="FFFFFF"/>
                </a:solidFill>
                <a:effectLst/>
                <a:ea typeface="Calibri" panose="020F0502020204030204" pitchFamily="34" charset="0"/>
              </a:rPr>
              <a:t>Organizational Sponsors </a:t>
            </a:r>
            <a:endParaRPr lang="en-IN" sz="4400" dirty="0">
              <a:solidFill>
                <a:srgbClr val="FFFFFF"/>
              </a:solidFill>
            </a:endParaRPr>
          </a:p>
        </p:txBody>
      </p:sp>
      <p:sp>
        <p:nvSpPr>
          <p:cNvPr id="19" name="Content Placeholder 2">
            <a:extLst>
              <a:ext uri="{FF2B5EF4-FFF2-40B4-BE49-F238E27FC236}">
                <a16:creationId xmlns:a16="http://schemas.microsoft.com/office/drawing/2014/main" id="{68D82BB9-46F7-7387-90D8-143A4C58849A}"/>
              </a:ext>
            </a:extLst>
          </p:cNvPr>
          <p:cNvSpPr>
            <a:spLocks noGrp="1"/>
          </p:cNvSpPr>
          <p:nvPr>
            <p:ph idx="1"/>
          </p:nvPr>
        </p:nvSpPr>
        <p:spPr>
          <a:xfrm>
            <a:off x="4813035" y="1997430"/>
            <a:ext cx="7172138" cy="3745107"/>
          </a:xfrm>
        </p:spPr>
        <p:txBody>
          <a:bodyPr>
            <a:normAutofit/>
          </a:bodyPr>
          <a:lstStyle/>
          <a:p>
            <a:pPr marL="194310" marR="0" indent="-285750">
              <a:lnSpc>
                <a:spcPct val="107000"/>
              </a:lnSpc>
              <a:spcBef>
                <a:spcPts val="0"/>
              </a:spcBef>
              <a:spcAft>
                <a:spcPts val="800"/>
              </a:spcAft>
              <a:buFont typeface="Wingdings" panose="05000000000000000000" pitchFamily="2" charset="2"/>
              <a:buChar char="Ø"/>
            </a:pPr>
            <a:r>
              <a:rPr lang="en-IN" sz="1800" kern="100" dirty="0">
                <a:effectLst/>
                <a:latin typeface="Söhne"/>
                <a:ea typeface="Calibri" panose="020F0502020204030204" pitchFamily="34" charset="0"/>
                <a:cs typeface="Times New Roman" panose="02020603050405020304" pitchFamily="18" charset="0"/>
              </a:rPr>
              <a:t>Prof. Dr. Venugopal Balijepally – supervision and guidance</a:t>
            </a:r>
          </a:p>
          <a:p>
            <a:pPr marL="194310" marR="0" indent="-285750">
              <a:lnSpc>
                <a:spcPct val="107000"/>
              </a:lnSpc>
              <a:spcBef>
                <a:spcPts val="0"/>
              </a:spcBef>
              <a:spcAft>
                <a:spcPts val="800"/>
              </a:spcAft>
              <a:buFont typeface="Wingdings" panose="05000000000000000000" pitchFamily="2" charset="2"/>
              <a:buChar char="Ø"/>
            </a:pPr>
            <a:r>
              <a:rPr lang="en-IN" sz="1800" kern="100" dirty="0">
                <a:effectLst/>
                <a:latin typeface="Söhne"/>
                <a:ea typeface="Calibri" panose="020F0502020204030204" pitchFamily="34" charset="0"/>
                <a:cs typeface="Times New Roman" panose="02020603050405020304" pitchFamily="18" charset="0"/>
              </a:rPr>
              <a:t>Mulesoft developer  - provided database for MySQL and Salesforce</a:t>
            </a:r>
          </a:p>
          <a:p>
            <a:pPr marL="194310" marR="0" indent="-285750">
              <a:lnSpc>
                <a:spcPct val="107000"/>
              </a:lnSpc>
              <a:spcBef>
                <a:spcPts val="0"/>
              </a:spcBef>
              <a:spcAft>
                <a:spcPts val="800"/>
              </a:spcAft>
              <a:buFont typeface="Wingdings" panose="05000000000000000000" pitchFamily="2" charset="2"/>
              <a:buChar char="Ø"/>
            </a:pPr>
            <a:r>
              <a:rPr lang="en-IN" sz="1800" kern="100" dirty="0">
                <a:effectLst/>
                <a:latin typeface="Söhne"/>
                <a:ea typeface="Calibri" panose="020F0502020204030204" pitchFamily="34" charset="0"/>
                <a:cs typeface="Times New Roman" panose="02020603050405020304" pitchFamily="18" charset="0"/>
              </a:rPr>
              <a:t>Mulesoft Integration Architect</a:t>
            </a:r>
            <a:r>
              <a:rPr lang="en-IN" sz="1800" kern="100" dirty="0">
                <a:latin typeface="Söhne"/>
                <a:ea typeface="Calibri" panose="020F0502020204030204" pitchFamily="34" charset="0"/>
                <a:cs typeface="Times New Roman" panose="02020603050405020304" pitchFamily="18" charset="0"/>
              </a:rPr>
              <a:t> – polling mechanisms and mapping rules</a:t>
            </a:r>
            <a:endParaRPr lang="en-IN" sz="1800" kern="100" dirty="0">
              <a:effectLst/>
              <a:latin typeface="Söhne"/>
              <a:ea typeface="Calibri" panose="020F0502020204030204" pitchFamily="34" charset="0"/>
              <a:cs typeface="Times New Roman" panose="02020603050405020304" pitchFamily="18" charset="0"/>
            </a:endParaRPr>
          </a:p>
        </p:txBody>
      </p:sp>
      <p:pic>
        <p:nvPicPr>
          <p:cNvPr id="20" name="Graphic 19" descr="Users with solid fill">
            <a:extLst>
              <a:ext uri="{FF2B5EF4-FFF2-40B4-BE49-F238E27FC236}">
                <a16:creationId xmlns:a16="http://schemas.microsoft.com/office/drawing/2014/main" id="{B9692A35-60F8-445A-6E54-3764C5C2E0D9}"/>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4813035" y="3869984"/>
            <a:ext cx="2243748" cy="2052844"/>
          </a:xfrm>
          <a:prstGeom prst="rect">
            <a:avLst/>
          </a:prstGeom>
        </p:spPr>
      </p:pic>
      <p:pic>
        <p:nvPicPr>
          <p:cNvPr id="6" name="Picture 5" descr="Oakland University Logo">
            <a:extLst>
              <a:ext uri="{FF2B5EF4-FFF2-40B4-BE49-F238E27FC236}">
                <a16:creationId xmlns:a16="http://schemas.microsoft.com/office/drawing/2014/main" id="{72F8DF8E-F6CE-6C8A-5B7D-16809A2113C0}"/>
              </a:ext>
            </a:extLst>
          </p:cNvPr>
          <p:cNvPicPr>
            <a:picLocks noChangeAspect="1"/>
          </p:cNvPicPr>
          <p:nvPr/>
        </p:nvPicPr>
        <p:blipFill>
          <a:blip r:embed="rId4"/>
          <a:stretch>
            <a:fillRect/>
          </a:stretch>
        </p:blipFill>
        <p:spPr>
          <a:xfrm>
            <a:off x="0" y="5922828"/>
            <a:ext cx="12192000" cy="948267"/>
          </a:xfrm>
          <a:prstGeom prst="rect">
            <a:avLst/>
          </a:prstGeom>
        </p:spPr>
      </p:pic>
    </p:spTree>
    <p:extLst>
      <p:ext uri="{BB962C8B-B14F-4D97-AF65-F5344CB8AC3E}">
        <p14:creationId xmlns:p14="http://schemas.microsoft.com/office/powerpoint/2010/main" val="39060691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81AEB8A9-B768-4E30-BA55-D919E6687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01" y="-2"/>
            <a:ext cx="4069936" cy="68580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C6B688-67FE-6AC6-6BAB-D5E7B8138539}"/>
              </a:ext>
            </a:extLst>
          </p:cNvPr>
          <p:cNvSpPr>
            <a:spLocks noGrp="1"/>
          </p:cNvSpPr>
          <p:nvPr>
            <p:ph type="title"/>
          </p:nvPr>
        </p:nvSpPr>
        <p:spPr>
          <a:xfrm>
            <a:off x="310039" y="640080"/>
            <a:ext cx="3429855" cy="5613236"/>
          </a:xfrm>
        </p:spPr>
        <p:txBody>
          <a:bodyPr anchor="ctr">
            <a:normAutofit/>
          </a:bodyPr>
          <a:lstStyle/>
          <a:p>
            <a:r>
              <a:rPr lang="en-IN">
                <a:solidFill>
                  <a:srgbClr val="FFFFFF"/>
                </a:solidFill>
                <a:effectLst/>
                <a:ea typeface="Calibri" panose="020F0502020204030204" pitchFamily="34" charset="0"/>
              </a:rPr>
              <a:t>System Capabilities</a:t>
            </a:r>
            <a:endParaRPr lang="en-IN">
              <a:solidFill>
                <a:srgbClr val="FFFFFF"/>
              </a:solidFill>
            </a:endParaRPr>
          </a:p>
        </p:txBody>
      </p:sp>
      <p:sp>
        <p:nvSpPr>
          <p:cNvPr id="3" name="Content Placeholder 2">
            <a:extLst>
              <a:ext uri="{FF2B5EF4-FFF2-40B4-BE49-F238E27FC236}">
                <a16:creationId xmlns:a16="http://schemas.microsoft.com/office/drawing/2014/main" id="{F6B544AD-0787-31E4-0E8B-038CEE7BF895}"/>
              </a:ext>
            </a:extLst>
          </p:cNvPr>
          <p:cNvSpPr>
            <a:spLocks noGrp="1"/>
          </p:cNvSpPr>
          <p:nvPr>
            <p:ph idx="1"/>
          </p:nvPr>
        </p:nvSpPr>
        <p:spPr>
          <a:xfrm>
            <a:off x="4699817" y="640080"/>
            <a:ext cx="7182143" cy="4006565"/>
          </a:xfrm>
        </p:spPr>
        <p:txBody>
          <a:bodyPr>
            <a:normAutofit/>
          </a:bodyPr>
          <a:lstStyle/>
          <a:p>
            <a:pPr>
              <a:buFont typeface="Wingdings" panose="05000000000000000000" pitchFamily="2" charset="2"/>
              <a:buChar char="Ø"/>
            </a:pPr>
            <a:r>
              <a:rPr lang="en-US" sz="1800" b="1" i="0" dirty="0">
                <a:effectLst/>
                <a:latin typeface="Söhne"/>
                <a:cs typeface="Times New Roman" panose="02020603050405020304" pitchFamily="18" charset="0"/>
              </a:rPr>
              <a:t>Data Synchronization</a:t>
            </a:r>
            <a:r>
              <a:rPr lang="en-US" sz="1800" b="0" i="0" dirty="0">
                <a:effectLst/>
                <a:latin typeface="Söhne"/>
                <a:cs typeface="Times New Roman" panose="02020603050405020304" pitchFamily="18" charset="0"/>
              </a:rPr>
              <a:t>: Real-time and batch synchronization, offering flexibility.</a:t>
            </a:r>
          </a:p>
          <a:p>
            <a:pPr>
              <a:buFont typeface="Wingdings" panose="05000000000000000000" pitchFamily="2" charset="2"/>
              <a:buChar char="Ø"/>
            </a:pPr>
            <a:r>
              <a:rPr lang="en-US" sz="1800" b="1" i="0" dirty="0">
                <a:effectLst/>
                <a:latin typeface="Söhne"/>
                <a:cs typeface="Times New Roman" panose="02020603050405020304" pitchFamily="18" charset="0"/>
              </a:rPr>
              <a:t>Data Mapping</a:t>
            </a:r>
            <a:r>
              <a:rPr lang="en-US" sz="1800" b="0" i="0" dirty="0">
                <a:effectLst/>
                <a:latin typeface="Söhne"/>
                <a:cs typeface="Times New Roman" panose="02020603050405020304" pitchFamily="18" charset="0"/>
              </a:rPr>
              <a:t>: User-defined mapping of Salesforce fields to MySQL fields.</a:t>
            </a:r>
          </a:p>
          <a:p>
            <a:pPr>
              <a:buFont typeface="Wingdings" panose="05000000000000000000" pitchFamily="2" charset="2"/>
              <a:buChar char="Ø"/>
            </a:pPr>
            <a:r>
              <a:rPr lang="en-US" sz="1800" b="1" i="0" dirty="0">
                <a:effectLst/>
                <a:latin typeface="Söhne"/>
                <a:cs typeface="Times New Roman" panose="02020603050405020304" pitchFamily="18" charset="0"/>
              </a:rPr>
              <a:t>Synchronization Rules</a:t>
            </a:r>
            <a:r>
              <a:rPr lang="en-US" sz="1800" b="0" i="0" dirty="0">
                <a:effectLst/>
                <a:latin typeface="Söhne"/>
                <a:cs typeface="Times New Roman" panose="02020603050405020304" pitchFamily="18" charset="0"/>
              </a:rPr>
              <a:t>: Defined rules for when and how data should synchronize.</a:t>
            </a:r>
          </a:p>
          <a:p>
            <a:pPr>
              <a:buFont typeface="Wingdings" panose="05000000000000000000" pitchFamily="2" charset="2"/>
              <a:buChar char="Ø"/>
            </a:pPr>
            <a:r>
              <a:rPr lang="en-US" sz="1800" b="1" i="0" dirty="0">
                <a:effectLst/>
                <a:latin typeface="Söhne"/>
                <a:cs typeface="Times New Roman" panose="02020603050405020304" pitchFamily="18" charset="0"/>
              </a:rPr>
              <a:t>Polling Mechanisms</a:t>
            </a:r>
            <a:r>
              <a:rPr lang="en-US" sz="1800" b="0" i="0" dirty="0">
                <a:effectLst/>
                <a:latin typeface="Söhne"/>
                <a:cs typeface="Times New Roman" panose="02020603050405020304" pitchFamily="18" charset="0"/>
              </a:rPr>
              <a:t>: Scheduled checks for data changes.</a:t>
            </a:r>
          </a:p>
          <a:p>
            <a:pPr>
              <a:buFont typeface="Wingdings" panose="05000000000000000000" pitchFamily="2" charset="2"/>
              <a:buChar char="Ø"/>
            </a:pPr>
            <a:r>
              <a:rPr lang="en-US" sz="1800" b="1" i="0" dirty="0">
                <a:effectLst/>
                <a:latin typeface="Söhne"/>
                <a:cs typeface="Times New Roman" panose="02020603050405020304" pitchFamily="18" charset="0"/>
              </a:rPr>
              <a:t>Outbound Messaging</a:t>
            </a:r>
            <a:r>
              <a:rPr lang="en-US" sz="1800" b="0" i="0" dirty="0">
                <a:effectLst/>
                <a:latin typeface="Söhne"/>
                <a:cs typeface="Times New Roman" panose="02020603050405020304" pitchFamily="18" charset="0"/>
              </a:rPr>
              <a:t>: Integration with Salesforce's event-based synchronization.</a:t>
            </a:r>
          </a:p>
          <a:p>
            <a:pPr>
              <a:buFont typeface="Wingdings" panose="05000000000000000000" pitchFamily="2" charset="2"/>
              <a:buChar char="Ø"/>
            </a:pPr>
            <a:r>
              <a:rPr lang="en-US" sz="1800" b="1" i="0" dirty="0">
                <a:effectLst/>
                <a:latin typeface="Söhne"/>
                <a:cs typeface="Times New Roman" panose="02020603050405020304" pitchFamily="18" charset="0"/>
              </a:rPr>
              <a:t>Integration with Salesforce</a:t>
            </a:r>
            <a:r>
              <a:rPr lang="en-US" sz="1800" b="0" i="0" dirty="0">
                <a:effectLst/>
                <a:latin typeface="Söhne"/>
                <a:cs typeface="Times New Roman" panose="02020603050405020304" pitchFamily="18" charset="0"/>
              </a:rPr>
              <a:t>: Seamless interaction with Salesforce APIs. </a:t>
            </a:r>
          </a:p>
          <a:p>
            <a:pPr>
              <a:buFont typeface="Wingdings" panose="05000000000000000000" pitchFamily="2" charset="2"/>
              <a:buChar char="Ø"/>
            </a:pPr>
            <a:r>
              <a:rPr lang="en-US" sz="1800" b="1" i="0" dirty="0">
                <a:effectLst/>
                <a:latin typeface="Söhne"/>
                <a:cs typeface="Times New Roman" panose="02020603050405020304" pitchFamily="18" charset="0"/>
              </a:rPr>
              <a:t>Integration with MySQL</a:t>
            </a:r>
            <a:r>
              <a:rPr lang="en-US" sz="1800" b="0" i="0" dirty="0">
                <a:effectLst/>
                <a:latin typeface="Söhne"/>
                <a:cs typeface="Times New Roman" panose="02020603050405020304" pitchFamily="18" charset="0"/>
              </a:rPr>
              <a:t>: Management of MySQL integration, including   SQL queries.</a:t>
            </a:r>
          </a:p>
          <a:p>
            <a:pPr>
              <a:buFont typeface="Wingdings" panose="05000000000000000000" pitchFamily="2" charset="2"/>
              <a:buChar char="Ø"/>
            </a:pPr>
            <a:endParaRPr lang="en-IN" sz="1800" dirty="0">
              <a:latin typeface="Söhne"/>
              <a:cs typeface="Times New Roman" panose="02020603050405020304" pitchFamily="18" charset="0"/>
            </a:endParaRPr>
          </a:p>
        </p:txBody>
      </p:sp>
      <p:pic>
        <p:nvPicPr>
          <p:cNvPr id="17" name="Graphic 16" descr="Cloud Computing">
            <a:extLst>
              <a:ext uri="{FF2B5EF4-FFF2-40B4-BE49-F238E27FC236}">
                <a16:creationId xmlns:a16="http://schemas.microsoft.com/office/drawing/2014/main" id="{83716150-2F3C-100A-893B-7D3B5463E88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446904" y="4553084"/>
            <a:ext cx="1685977" cy="1685977"/>
          </a:xfrm>
          <a:prstGeom prst="rect">
            <a:avLst/>
          </a:prstGeom>
        </p:spPr>
      </p:pic>
      <p:pic>
        <p:nvPicPr>
          <p:cNvPr id="5" name="Picture 4" descr="Oakland University Logo">
            <a:extLst>
              <a:ext uri="{FF2B5EF4-FFF2-40B4-BE49-F238E27FC236}">
                <a16:creationId xmlns:a16="http://schemas.microsoft.com/office/drawing/2014/main" id="{DAB7689E-7D0C-2FBA-B9DB-A207D8AB2997}"/>
              </a:ext>
            </a:extLst>
          </p:cNvPr>
          <p:cNvPicPr>
            <a:picLocks noChangeAspect="1"/>
          </p:cNvPicPr>
          <p:nvPr/>
        </p:nvPicPr>
        <p:blipFill>
          <a:blip r:embed="rId4"/>
          <a:stretch>
            <a:fillRect/>
          </a:stretch>
        </p:blipFill>
        <p:spPr>
          <a:xfrm>
            <a:off x="0" y="5922828"/>
            <a:ext cx="12192000" cy="948267"/>
          </a:xfrm>
          <a:prstGeom prst="rect">
            <a:avLst/>
          </a:prstGeom>
        </p:spPr>
      </p:pic>
      <p:sp>
        <p:nvSpPr>
          <p:cNvPr id="8" name="TextBox 7">
            <a:extLst>
              <a:ext uri="{FF2B5EF4-FFF2-40B4-BE49-F238E27FC236}">
                <a16:creationId xmlns:a16="http://schemas.microsoft.com/office/drawing/2014/main" id="{AE9F4731-B8D0-36B2-2614-EF6AA0E8D8A4}"/>
              </a:ext>
            </a:extLst>
          </p:cNvPr>
          <p:cNvSpPr txBox="1"/>
          <p:nvPr/>
        </p:nvSpPr>
        <p:spPr>
          <a:xfrm>
            <a:off x="4699817" y="6054395"/>
            <a:ext cx="6101080" cy="369332"/>
          </a:xfrm>
          <a:prstGeom prst="rect">
            <a:avLst/>
          </a:prstGeom>
          <a:noFill/>
        </p:spPr>
        <p:txBody>
          <a:bodyPr wrap="square">
            <a:spAutoFit/>
          </a:bodyPr>
          <a:lstStyle/>
          <a:p>
            <a:r>
              <a:rPr lang="en-IN" sz="1800" dirty="0">
                <a:solidFill>
                  <a:srgbClr val="000000"/>
                </a:solidFill>
                <a:effectLst/>
                <a:latin typeface="Times New Roman" panose="02020603050405020304" pitchFamily="18" charset="0"/>
                <a:ea typeface="Times New Roman" panose="02020603050405020304" pitchFamily="18" charset="0"/>
              </a:rPr>
              <a:t>(Organization, 2019)</a:t>
            </a:r>
            <a:endParaRPr lang="en-IN" sz="1800" dirty="0">
              <a:effectLst/>
              <a:latin typeface="Söhne"/>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8312712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81AEB8A9-B768-4E30-BA55-D919E6687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01" y="-2"/>
            <a:ext cx="4069936" cy="68580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FF694FB-9AD4-C716-C5C3-D4B16AB2F0D3}"/>
              </a:ext>
            </a:extLst>
          </p:cNvPr>
          <p:cNvSpPr>
            <a:spLocks noGrp="1"/>
          </p:cNvSpPr>
          <p:nvPr>
            <p:ph type="title"/>
          </p:nvPr>
        </p:nvSpPr>
        <p:spPr>
          <a:xfrm>
            <a:off x="310039" y="640080"/>
            <a:ext cx="3429855" cy="5613236"/>
          </a:xfrm>
        </p:spPr>
        <p:txBody>
          <a:bodyPr anchor="ctr">
            <a:normAutofit/>
          </a:bodyPr>
          <a:lstStyle/>
          <a:p>
            <a:r>
              <a:rPr lang="en-IN">
                <a:solidFill>
                  <a:srgbClr val="FFFFFF"/>
                </a:solidFill>
                <a:effectLst/>
                <a:ea typeface="Calibri" panose="020F0502020204030204" pitchFamily="34" charset="0"/>
              </a:rPr>
              <a:t>Business Benefits</a:t>
            </a:r>
            <a:endParaRPr lang="en-IN" dirty="0">
              <a:solidFill>
                <a:srgbClr val="FFFFFF"/>
              </a:solidFill>
            </a:endParaRPr>
          </a:p>
        </p:txBody>
      </p:sp>
      <p:sp>
        <p:nvSpPr>
          <p:cNvPr id="28" name="Content Placeholder 2">
            <a:extLst>
              <a:ext uri="{FF2B5EF4-FFF2-40B4-BE49-F238E27FC236}">
                <a16:creationId xmlns:a16="http://schemas.microsoft.com/office/drawing/2014/main" id="{DA617EFA-0FF5-822E-544E-188A5CD1B217}"/>
              </a:ext>
            </a:extLst>
          </p:cNvPr>
          <p:cNvSpPr>
            <a:spLocks noGrp="1"/>
          </p:cNvSpPr>
          <p:nvPr>
            <p:ph idx="1"/>
          </p:nvPr>
        </p:nvSpPr>
        <p:spPr>
          <a:xfrm>
            <a:off x="4699818" y="640080"/>
            <a:ext cx="7172138" cy="3745107"/>
          </a:xfrm>
        </p:spPr>
        <p:txBody>
          <a:bodyPr>
            <a:noAutofit/>
          </a:bodyPr>
          <a:lstStyle/>
          <a:p>
            <a:pPr marR="0" lvl="0">
              <a:spcBef>
                <a:spcPts val="0"/>
              </a:spcBef>
              <a:spcAft>
                <a:spcPts val="600"/>
              </a:spcAft>
              <a:buFont typeface="Wingdings" panose="05000000000000000000" pitchFamily="2" charset="2"/>
              <a:buChar char="Ø"/>
            </a:pPr>
            <a:r>
              <a:rPr lang="en-US" sz="1600" b="1" kern="100" dirty="0">
                <a:effectLst/>
                <a:latin typeface="Söhne"/>
                <a:ea typeface="Calibri" panose="020F0502020204030204" pitchFamily="34" charset="0"/>
                <a:cs typeface="Times New Roman" panose="02020603050405020304" pitchFamily="18" charset="0"/>
              </a:rPr>
              <a:t>Efficiency: </a:t>
            </a:r>
            <a:r>
              <a:rPr lang="en-US" sz="1600" kern="100" dirty="0">
                <a:effectLst/>
                <a:latin typeface="Söhne"/>
                <a:ea typeface="Calibri" panose="020F0502020204030204" pitchFamily="34" charset="0"/>
                <a:cs typeface="Times New Roman" panose="02020603050405020304" pitchFamily="18" charset="0"/>
              </a:rPr>
              <a:t>Data inconsistencies and manual labor were greatly reduced when data synchronization was automated.</a:t>
            </a:r>
          </a:p>
          <a:p>
            <a:pPr marR="0" lvl="0">
              <a:spcBef>
                <a:spcPts val="0"/>
              </a:spcBef>
              <a:spcAft>
                <a:spcPts val="600"/>
              </a:spcAft>
              <a:buFont typeface="Wingdings" panose="05000000000000000000" pitchFamily="2" charset="2"/>
              <a:buChar char="Ø"/>
            </a:pPr>
            <a:endParaRPr lang="en-US" sz="1600" kern="100" dirty="0">
              <a:effectLst/>
              <a:latin typeface="Söhne"/>
              <a:ea typeface="Calibri" panose="020F0502020204030204" pitchFamily="34" charset="0"/>
              <a:cs typeface="Times New Roman" panose="02020603050405020304" pitchFamily="18" charset="0"/>
            </a:endParaRPr>
          </a:p>
          <a:p>
            <a:pPr marR="0" lvl="0">
              <a:spcBef>
                <a:spcPts val="0"/>
              </a:spcBef>
              <a:spcAft>
                <a:spcPts val="600"/>
              </a:spcAft>
              <a:buFont typeface="Wingdings" panose="05000000000000000000" pitchFamily="2" charset="2"/>
              <a:buChar char="Ø"/>
            </a:pPr>
            <a:r>
              <a:rPr lang="en-US" sz="1600" b="1" kern="100" dirty="0">
                <a:effectLst/>
                <a:latin typeface="Söhne"/>
                <a:ea typeface="Calibri" panose="020F0502020204030204" pitchFamily="34" charset="0"/>
                <a:cs typeface="Times New Roman" panose="02020603050405020304" pitchFamily="18" charset="0"/>
              </a:rPr>
              <a:t>Data Accuracy: </a:t>
            </a:r>
            <a:r>
              <a:rPr lang="en-US" sz="1600" kern="100" dirty="0">
                <a:effectLst/>
                <a:latin typeface="Söhne"/>
                <a:ea typeface="Calibri" panose="020F0502020204030204" pitchFamily="34" charset="0"/>
                <a:cs typeface="Times New Roman" panose="02020603050405020304" pitchFamily="18" charset="0"/>
              </a:rPr>
              <a:t>By guaranteeing consistent and accurate data between MySQL and Salesforce, the system enhanced the overall quality of the data.</a:t>
            </a:r>
          </a:p>
          <a:p>
            <a:pPr marR="0" lvl="0">
              <a:spcBef>
                <a:spcPts val="0"/>
              </a:spcBef>
              <a:spcAft>
                <a:spcPts val="600"/>
              </a:spcAft>
              <a:buFont typeface="Wingdings" panose="05000000000000000000" pitchFamily="2" charset="2"/>
              <a:buChar char="Ø"/>
            </a:pPr>
            <a:endParaRPr lang="en-US" sz="1600" kern="100" dirty="0">
              <a:effectLst/>
              <a:latin typeface="Söhne"/>
              <a:ea typeface="Calibri" panose="020F0502020204030204" pitchFamily="34" charset="0"/>
              <a:cs typeface="Times New Roman" panose="02020603050405020304" pitchFamily="18" charset="0"/>
            </a:endParaRPr>
          </a:p>
          <a:p>
            <a:pPr marR="0" lvl="0">
              <a:spcBef>
                <a:spcPts val="0"/>
              </a:spcBef>
              <a:spcAft>
                <a:spcPts val="600"/>
              </a:spcAft>
              <a:buFont typeface="Wingdings" panose="05000000000000000000" pitchFamily="2" charset="2"/>
              <a:buChar char="Ø"/>
            </a:pPr>
            <a:r>
              <a:rPr lang="en-US" sz="1600" b="1" kern="100" dirty="0">
                <a:effectLst/>
                <a:latin typeface="Söhne"/>
                <a:ea typeface="Calibri" panose="020F0502020204030204" pitchFamily="34" charset="0"/>
                <a:cs typeface="Times New Roman" panose="02020603050405020304" pitchFamily="18" charset="0"/>
              </a:rPr>
              <a:t>Time Savings: </a:t>
            </a:r>
            <a:r>
              <a:rPr lang="en-US" sz="1600" kern="100" dirty="0">
                <a:effectLst/>
                <a:latin typeface="Söhne"/>
                <a:ea typeface="Calibri" panose="020F0502020204030204" pitchFamily="34" charset="0"/>
                <a:cs typeface="Times New Roman" panose="02020603050405020304" pitchFamily="18" charset="0"/>
              </a:rPr>
              <a:t>By reducing costs and time, </a:t>
            </a:r>
            <a:r>
              <a:rPr lang="en-US" sz="1600" dirty="0">
                <a:latin typeface="Söhne"/>
                <a:cs typeface="Times New Roman" panose="02020603050405020304" pitchFamily="18" charset="0"/>
              </a:rPr>
              <a:t>Technocrat Corporation Ltd. </a:t>
            </a:r>
            <a:r>
              <a:rPr lang="en-US" sz="1600" kern="100" dirty="0">
                <a:effectLst/>
                <a:latin typeface="Söhne"/>
                <a:ea typeface="Calibri" panose="020F0502020204030204" pitchFamily="34" charset="0"/>
                <a:cs typeface="Times New Roman" panose="02020603050405020304" pitchFamily="18" charset="0"/>
              </a:rPr>
              <a:t>freed up employees to work on more strategically important projects.</a:t>
            </a:r>
          </a:p>
          <a:p>
            <a:pPr marR="0" lvl="0">
              <a:spcBef>
                <a:spcPts val="0"/>
              </a:spcBef>
              <a:spcAft>
                <a:spcPts val="600"/>
              </a:spcAft>
              <a:buFont typeface="Wingdings" panose="05000000000000000000" pitchFamily="2" charset="2"/>
              <a:buChar char="Ø"/>
            </a:pPr>
            <a:endParaRPr lang="en-US" sz="1600" kern="100" dirty="0">
              <a:effectLst/>
              <a:latin typeface="Söhne"/>
              <a:ea typeface="Calibri" panose="020F0502020204030204" pitchFamily="34" charset="0"/>
              <a:cs typeface="Times New Roman" panose="02020603050405020304" pitchFamily="18" charset="0"/>
            </a:endParaRPr>
          </a:p>
          <a:p>
            <a:pPr marR="0" lvl="0">
              <a:spcBef>
                <a:spcPts val="0"/>
              </a:spcBef>
              <a:spcAft>
                <a:spcPts val="600"/>
              </a:spcAft>
              <a:buFont typeface="Wingdings" panose="05000000000000000000" pitchFamily="2" charset="2"/>
              <a:buChar char="Ø"/>
            </a:pPr>
            <a:r>
              <a:rPr lang="en-US" sz="1600" b="1" kern="100" dirty="0">
                <a:effectLst/>
                <a:latin typeface="Söhne"/>
                <a:ea typeface="Calibri" panose="020F0502020204030204" pitchFamily="34" charset="0"/>
                <a:cs typeface="Times New Roman" panose="02020603050405020304" pitchFamily="18" charset="0"/>
              </a:rPr>
              <a:t>Competitive advantage: </a:t>
            </a:r>
            <a:r>
              <a:rPr lang="en-US" sz="1600" dirty="0">
                <a:latin typeface="Söhne"/>
                <a:cs typeface="Times New Roman" panose="02020603050405020304" pitchFamily="18" charset="0"/>
              </a:rPr>
              <a:t>Technocrat Corporation Ltd. </a:t>
            </a:r>
            <a:r>
              <a:rPr lang="en-US" sz="1600" kern="100" dirty="0">
                <a:effectLst/>
                <a:latin typeface="Söhne"/>
                <a:ea typeface="Calibri" panose="020F0502020204030204" pitchFamily="34" charset="0"/>
                <a:cs typeface="Times New Roman" panose="02020603050405020304" pitchFamily="18" charset="0"/>
              </a:rPr>
              <a:t>was able to better address customer needs thanks to improved access to real-time customer data.</a:t>
            </a:r>
          </a:p>
          <a:p>
            <a:pPr marR="0" lvl="0">
              <a:spcBef>
                <a:spcPts val="0"/>
              </a:spcBef>
              <a:spcAft>
                <a:spcPts val="600"/>
              </a:spcAft>
              <a:buFont typeface="Wingdings" panose="05000000000000000000" pitchFamily="2" charset="2"/>
              <a:buChar char="Ø"/>
            </a:pPr>
            <a:endParaRPr lang="en-US" sz="1600" kern="100" dirty="0">
              <a:effectLst/>
              <a:latin typeface="Söhne"/>
              <a:ea typeface="Calibri" panose="020F0502020204030204" pitchFamily="34" charset="0"/>
              <a:cs typeface="Times New Roman" panose="02020603050405020304" pitchFamily="18" charset="0"/>
            </a:endParaRPr>
          </a:p>
          <a:p>
            <a:pPr marR="0" lvl="0">
              <a:spcBef>
                <a:spcPts val="0"/>
              </a:spcBef>
              <a:spcAft>
                <a:spcPts val="600"/>
              </a:spcAft>
              <a:buFont typeface="Wingdings" panose="05000000000000000000" pitchFamily="2" charset="2"/>
              <a:buChar char="Ø"/>
            </a:pPr>
            <a:r>
              <a:rPr lang="en-US" sz="1600" b="1" kern="100" dirty="0">
                <a:effectLst/>
                <a:latin typeface="Söhne"/>
                <a:ea typeface="Calibri" panose="020F0502020204030204" pitchFamily="34" charset="0"/>
                <a:cs typeface="Times New Roman" panose="02020603050405020304" pitchFamily="18" charset="0"/>
              </a:rPr>
              <a:t>Cost Reduction: </a:t>
            </a:r>
            <a:r>
              <a:rPr lang="en-US" sz="1600" kern="100" dirty="0">
                <a:effectLst/>
                <a:latin typeface="Söhne"/>
                <a:ea typeface="Calibri" panose="020F0502020204030204" pitchFamily="34" charset="0"/>
                <a:cs typeface="Times New Roman" panose="02020603050405020304" pitchFamily="18" charset="0"/>
              </a:rPr>
              <a:t>The expenses incurred by manual data handling were decreased because of automation.</a:t>
            </a:r>
          </a:p>
          <a:p>
            <a:pPr marR="0" lvl="0">
              <a:spcBef>
                <a:spcPts val="0"/>
              </a:spcBef>
              <a:spcAft>
                <a:spcPts val="600"/>
              </a:spcAft>
              <a:buFont typeface="Wingdings" panose="05000000000000000000" pitchFamily="2" charset="2"/>
              <a:buChar char="Ø"/>
            </a:pPr>
            <a:endParaRPr lang="en-US" sz="1600" kern="100" dirty="0">
              <a:effectLst/>
              <a:latin typeface="Söhne"/>
              <a:ea typeface="Calibri" panose="020F0502020204030204" pitchFamily="34" charset="0"/>
              <a:cs typeface="Times New Roman" panose="02020603050405020304" pitchFamily="18" charset="0"/>
            </a:endParaRPr>
          </a:p>
          <a:p>
            <a:pPr marR="0" lvl="0">
              <a:spcBef>
                <a:spcPts val="0"/>
              </a:spcBef>
              <a:spcAft>
                <a:spcPts val="600"/>
              </a:spcAft>
              <a:buFont typeface="Wingdings" panose="05000000000000000000" pitchFamily="2" charset="2"/>
              <a:buChar char="Ø"/>
            </a:pPr>
            <a:r>
              <a:rPr lang="en-US" sz="1600" b="1" kern="100" dirty="0">
                <a:effectLst/>
                <a:latin typeface="Söhne"/>
                <a:ea typeface="Calibri" panose="020F0502020204030204" pitchFamily="34" charset="0"/>
                <a:cs typeface="Times New Roman" panose="02020603050405020304" pitchFamily="18" charset="0"/>
              </a:rPr>
              <a:t>Scalability: </a:t>
            </a:r>
            <a:r>
              <a:rPr lang="en-US" sz="1600" kern="100" dirty="0">
                <a:effectLst/>
                <a:latin typeface="Söhne"/>
                <a:ea typeface="Calibri" panose="020F0502020204030204" pitchFamily="34" charset="0"/>
                <a:cs typeface="Times New Roman" panose="02020603050405020304" pitchFamily="18" charset="0"/>
              </a:rPr>
              <a:t>The system was able to quickly adjust to the changing business requirements and the company's expanding data needs. </a:t>
            </a:r>
            <a:endParaRPr lang="en-IN" sz="1600" dirty="0">
              <a:latin typeface="Söhne"/>
            </a:endParaRPr>
          </a:p>
        </p:txBody>
      </p:sp>
      <p:pic>
        <p:nvPicPr>
          <p:cNvPr id="8" name="Picture 7" descr="Oakland University Logo">
            <a:extLst>
              <a:ext uri="{FF2B5EF4-FFF2-40B4-BE49-F238E27FC236}">
                <a16:creationId xmlns:a16="http://schemas.microsoft.com/office/drawing/2014/main" id="{CBABAF51-B65F-30FA-4A8F-CAC52D78D3C6}"/>
              </a:ext>
            </a:extLst>
          </p:cNvPr>
          <p:cNvPicPr>
            <a:picLocks noChangeAspect="1"/>
          </p:cNvPicPr>
          <p:nvPr/>
        </p:nvPicPr>
        <p:blipFill>
          <a:blip r:embed="rId2"/>
          <a:stretch>
            <a:fillRect/>
          </a:stretch>
        </p:blipFill>
        <p:spPr>
          <a:xfrm>
            <a:off x="0" y="5922828"/>
            <a:ext cx="12192000" cy="948267"/>
          </a:xfrm>
          <a:prstGeom prst="rect">
            <a:avLst/>
          </a:prstGeom>
        </p:spPr>
      </p:pic>
    </p:spTree>
    <p:extLst>
      <p:ext uri="{BB962C8B-B14F-4D97-AF65-F5344CB8AC3E}">
        <p14:creationId xmlns:p14="http://schemas.microsoft.com/office/powerpoint/2010/main" val="38810462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81AEB8A9-B768-4E30-BA55-D919E6687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01" y="-2"/>
            <a:ext cx="4069936" cy="68580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3CAEE8C-DE55-AEA4-4AB8-FA5C3EA6E6B0}"/>
              </a:ext>
            </a:extLst>
          </p:cNvPr>
          <p:cNvSpPr>
            <a:spLocks noGrp="1"/>
          </p:cNvSpPr>
          <p:nvPr>
            <p:ph type="title"/>
          </p:nvPr>
        </p:nvSpPr>
        <p:spPr>
          <a:xfrm>
            <a:off x="310039" y="640080"/>
            <a:ext cx="3429855" cy="5613236"/>
          </a:xfrm>
        </p:spPr>
        <p:txBody>
          <a:bodyPr anchor="ctr">
            <a:normAutofit/>
          </a:bodyPr>
          <a:lstStyle/>
          <a:p>
            <a:r>
              <a:rPr lang="en-IN">
                <a:solidFill>
                  <a:srgbClr val="FFFFFF"/>
                </a:solidFill>
                <a:effectLst/>
                <a:ea typeface="Calibri" panose="020F0502020204030204" pitchFamily="34" charset="0"/>
              </a:rPr>
              <a:t>Project Deliverables</a:t>
            </a:r>
            <a:endParaRPr lang="en-IN" dirty="0">
              <a:solidFill>
                <a:srgbClr val="FFFFFF"/>
              </a:solidFill>
            </a:endParaRPr>
          </a:p>
        </p:txBody>
      </p:sp>
      <p:sp>
        <p:nvSpPr>
          <p:cNvPr id="5" name="Content Placeholder 4">
            <a:extLst>
              <a:ext uri="{FF2B5EF4-FFF2-40B4-BE49-F238E27FC236}">
                <a16:creationId xmlns:a16="http://schemas.microsoft.com/office/drawing/2014/main" id="{07CDDC7C-C9F9-4CD5-DE2B-5E1D4AF243BE}"/>
              </a:ext>
            </a:extLst>
          </p:cNvPr>
          <p:cNvSpPr>
            <a:spLocks noGrp="1"/>
          </p:cNvSpPr>
          <p:nvPr>
            <p:ph idx="1"/>
          </p:nvPr>
        </p:nvSpPr>
        <p:spPr>
          <a:xfrm>
            <a:off x="4664477" y="640080"/>
            <a:ext cx="6658820" cy="4023360"/>
          </a:xfrm>
        </p:spPr>
        <p:txBody>
          <a:bodyPr>
            <a:noAutofit/>
          </a:bodyPr>
          <a:lstStyle/>
          <a:p>
            <a:pPr>
              <a:buFont typeface="Wingdings" panose="05000000000000000000" pitchFamily="2" charset="2"/>
              <a:buChar char="Ø"/>
            </a:pPr>
            <a:endParaRPr lang="en-US" sz="1800" dirty="0">
              <a:latin typeface="Söhne"/>
              <a:cs typeface="Times New Roman" panose="02020603050405020304" pitchFamily="18" charset="0"/>
            </a:endParaRPr>
          </a:p>
          <a:p>
            <a:pPr>
              <a:buFont typeface="Wingdings" panose="05000000000000000000" pitchFamily="2" charset="2"/>
              <a:buChar char="Ø"/>
            </a:pPr>
            <a:r>
              <a:rPr lang="en-US" sz="1800" dirty="0">
                <a:latin typeface="Söhne"/>
                <a:cs typeface="Times New Roman" panose="02020603050405020304" pitchFamily="18" charset="0"/>
              </a:rPr>
              <a:t>User-friendly interface for setting up data mapping, synchronization rules, and synchronization settings through Anypoint Studio</a:t>
            </a:r>
          </a:p>
          <a:p>
            <a:pPr>
              <a:buFont typeface="Wingdings" panose="05000000000000000000" pitchFamily="2" charset="2"/>
              <a:buChar char="Ø"/>
            </a:pPr>
            <a:r>
              <a:rPr lang="en-US" sz="1800" dirty="0">
                <a:latin typeface="Söhne"/>
                <a:cs typeface="Times New Roman" panose="02020603050405020304" pitchFamily="18" charset="0"/>
              </a:rPr>
              <a:t>Database to Salesforce and Salesforce to Database Workflows</a:t>
            </a:r>
          </a:p>
          <a:p>
            <a:pPr>
              <a:buFont typeface="Wingdings" panose="05000000000000000000" pitchFamily="2" charset="2"/>
              <a:buChar char="Ø"/>
            </a:pPr>
            <a:r>
              <a:rPr lang="en-US" sz="1800" dirty="0">
                <a:latin typeface="Söhne"/>
                <a:cs typeface="Times New Roman" panose="02020603050405020304" pitchFamily="18" charset="0"/>
              </a:rPr>
              <a:t>Components (Mule connectors)for integration that communicate with Salesforce APIs to enable smooth data transfer </a:t>
            </a:r>
            <a:r>
              <a:rPr lang="en-IN" sz="1800" dirty="0">
                <a:solidFill>
                  <a:srgbClr val="000000"/>
                </a:solidFill>
                <a:effectLst/>
                <a:latin typeface="Söhne"/>
                <a:ea typeface="Times New Roman" panose="02020603050405020304" pitchFamily="18" charset="0"/>
                <a:cs typeface="Times New Roman" panose="02020603050405020304" pitchFamily="18" charset="0"/>
              </a:rPr>
              <a:t>(Organization, 2019)</a:t>
            </a:r>
            <a:r>
              <a:rPr lang="en-US" sz="1800" dirty="0">
                <a:solidFill>
                  <a:srgbClr val="000000"/>
                </a:solidFill>
                <a:effectLst/>
                <a:latin typeface="Söhne"/>
                <a:ea typeface="Times New Roman" panose="02020603050405020304" pitchFamily="18" charset="0"/>
                <a:cs typeface="Times New Roman" panose="02020603050405020304" pitchFamily="18" charset="0"/>
              </a:rPr>
              <a:t> </a:t>
            </a:r>
          </a:p>
          <a:p>
            <a:pPr marL="0" marR="742950" indent="0">
              <a:spcBef>
                <a:spcPts val="0"/>
              </a:spcBef>
              <a:spcAft>
                <a:spcPts val="0"/>
              </a:spcAft>
              <a:buNone/>
            </a:pPr>
            <a:endParaRPr lang="en-US" sz="1800" dirty="0">
              <a:solidFill>
                <a:srgbClr val="000000"/>
              </a:solidFill>
              <a:latin typeface="Söhne"/>
              <a:cs typeface="Times New Roman" panose="02020603050405020304" pitchFamily="18" charset="0"/>
            </a:endParaRPr>
          </a:p>
          <a:p>
            <a:pPr marR="742950">
              <a:spcBef>
                <a:spcPts val="0"/>
              </a:spcBef>
              <a:spcAft>
                <a:spcPts val="0"/>
              </a:spcAft>
              <a:buFont typeface="Wingdings" panose="05000000000000000000" pitchFamily="2" charset="2"/>
              <a:buChar char="Ø"/>
            </a:pPr>
            <a:r>
              <a:rPr lang="en-US" sz="1800" dirty="0">
                <a:latin typeface="Söhne"/>
                <a:cs typeface="Times New Roman" panose="02020603050405020304" pitchFamily="18" charset="0"/>
              </a:rPr>
              <a:t>MySQL database on localhost </a:t>
            </a:r>
            <a:r>
              <a:rPr lang="en-US" sz="1800" dirty="0">
                <a:solidFill>
                  <a:srgbClr val="000000"/>
                </a:solidFill>
                <a:effectLst/>
                <a:latin typeface="Söhne"/>
                <a:ea typeface="Times New Roman" panose="02020603050405020304" pitchFamily="18" charset="0"/>
                <a:cs typeface="Times New Roman" panose="02020603050405020304" pitchFamily="18" charset="0"/>
              </a:rPr>
              <a:t> </a:t>
            </a:r>
            <a:r>
              <a:rPr lang="en-IN" sz="1800" dirty="0">
                <a:solidFill>
                  <a:srgbClr val="000000"/>
                </a:solidFill>
                <a:effectLst/>
                <a:latin typeface="Söhne"/>
                <a:ea typeface="Times New Roman" panose="02020603050405020304" pitchFamily="18" charset="0"/>
                <a:cs typeface="Times New Roman" panose="02020603050405020304" pitchFamily="18" charset="0"/>
              </a:rPr>
              <a:t>(XAMPP Installers and Downloads for Apache Friends , n.d.) </a:t>
            </a:r>
            <a:r>
              <a:rPr lang="en-US" sz="1800" dirty="0">
                <a:latin typeface="Söhne"/>
                <a:cs typeface="Times New Roman" panose="02020603050405020304" pitchFamily="18" charset="0"/>
              </a:rPr>
              <a:t>Salesforce database on cloud </a:t>
            </a:r>
            <a:r>
              <a:rPr lang="en-IN" sz="1800" dirty="0">
                <a:solidFill>
                  <a:srgbClr val="000000"/>
                </a:solidFill>
                <a:effectLst/>
                <a:latin typeface="Söhne"/>
                <a:ea typeface="Times New Roman" panose="02020603050405020304" pitchFamily="18" charset="0"/>
                <a:cs typeface="Times New Roman" panose="02020603050405020304" pitchFamily="18" charset="0"/>
              </a:rPr>
              <a:t>(The Number 1 CRM Software, n.d.)</a:t>
            </a:r>
            <a:endParaRPr lang="en-US" sz="1800" dirty="0">
              <a:latin typeface="Söhne"/>
              <a:cs typeface="Times New Roman" panose="02020603050405020304" pitchFamily="18" charset="0"/>
            </a:endParaRPr>
          </a:p>
          <a:p>
            <a:pPr>
              <a:buFont typeface="Wingdings" panose="05000000000000000000" pitchFamily="2" charset="2"/>
              <a:buChar char="Ø"/>
            </a:pPr>
            <a:r>
              <a:rPr lang="en-US" sz="1800" dirty="0">
                <a:latin typeface="Söhne"/>
                <a:cs typeface="Times New Roman" panose="02020603050405020304" pitchFamily="18" charset="0"/>
              </a:rPr>
              <a:t>Assistance with batch and real-time data synchronization (migration)</a:t>
            </a:r>
          </a:p>
          <a:p>
            <a:pPr>
              <a:buFont typeface="Wingdings" panose="05000000000000000000" pitchFamily="2" charset="2"/>
              <a:buChar char="Ø"/>
            </a:pPr>
            <a:r>
              <a:rPr lang="en-US" sz="1800" dirty="0">
                <a:latin typeface="Söhne"/>
                <a:cs typeface="Times New Roman" panose="02020603050405020304" pitchFamily="18" charset="0"/>
              </a:rPr>
              <a:t>Postman for API testing </a:t>
            </a:r>
            <a:r>
              <a:rPr lang="en-IN" sz="1800" dirty="0">
                <a:solidFill>
                  <a:srgbClr val="000000"/>
                </a:solidFill>
                <a:effectLst/>
                <a:latin typeface="Söhne"/>
                <a:ea typeface="Times New Roman" panose="02020603050405020304" pitchFamily="18" charset="0"/>
                <a:cs typeface="Times New Roman" panose="02020603050405020304" pitchFamily="18" charset="0"/>
              </a:rPr>
              <a:t>(Postman API Platform, n.d.)</a:t>
            </a:r>
            <a:endParaRPr lang="en-US" sz="1800" dirty="0">
              <a:latin typeface="Söhne"/>
              <a:cs typeface="Times New Roman" panose="02020603050405020304" pitchFamily="18" charset="0"/>
            </a:endParaRPr>
          </a:p>
          <a:p>
            <a:pPr>
              <a:buFont typeface="Wingdings" panose="05000000000000000000" pitchFamily="2" charset="2"/>
              <a:buChar char="Ø"/>
            </a:pPr>
            <a:r>
              <a:rPr lang="en-US" sz="1800" dirty="0">
                <a:latin typeface="Söhne"/>
                <a:cs typeface="Times New Roman" panose="02020603050405020304" pitchFamily="18" charset="0"/>
              </a:rPr>
              <a:t>Batch Job performing operation using SMPT connector to send mail </a:t>
            </a:r>
          </a:p>
          <a:p>
            <a:pPr marL="0" indent="0">
              <a:buNone/>
            </a:pPr>
            <a:endParaRPr lang="en-US" sz="1800" dirty="0">
              <a:latin typeface="Söhne"/>
              <a:cs typeface="Times New Roman" panose="02020603050405020304" pitchFamily="18" charset="0"/>
            </a:endParaRPr>
          </a:p>
          <a:p>
            <a:pPr>
              <a:buFont typeface="Wingdings" panose="05000000000000000000" pitchFamily="2" charset="2"/>
              <a:buChar char="Ø"/>
            </a:pPr>
            <a:endParaRPr lang="en-US" sz="1800" dirty="0">
              <a:latin typeface="Söhne"/>
              <a:cs typeface="Times New Roman" panose="02020603050405020304" pitchFamily="18" charset="0"/>
            </a:endParaRPr>
          </a:p>
          <a:p>
            <a:pPr>
              <a:buFont typeface="Wingdings" panose="05000000000000000000" pitchFamily="2" charset="2"/>
              <a:buChar char="Ø"/>
            </a:pPr>
            <a:endParaRPr lang="en-US" sz="1800" dirty="0">
              <a:latin typeface="Söhne"/>
              <a:cs typeface="Times New Roman" panose="02020603050405020304" pitchFamily="18" charset="0"/>
            </a:endParaRPr>
          </a:p>
          <a:p>
            <a:pPr>
              <a:buFont typeface="Wingdings" panose="05000000000000000000" pitchFamily="2" charset="2"/>
              <a:buChar char="Ø"/>
            </a:pPr>
            <a:endParaRPr lang="en-IN" sz="1800" dirty="0">
              <a:latin typeface="Söhne"/>
            </a:endParaRPr>
          </a:p>
        </p:txBody>
      </p:sp>
      <p:pic>
        <p:nvPicPr>
          <p:cNvPr id="6" name="Picture 5" descr="Oakland University Logo">
            <a:extLst>
              <a:ext uri="{FF2B5EF4-FFF2-40B4-BE49-F238E27FC236}">
                <a16:creationId xmlns:a16="http://schemas.microsoft.com/office/drawing/2014/main" id="{9C3CA69A-CA07-AA9A-6C17-DDF290B8E358}"/>
              </a:ext>
            </a:extLst>
          </p:cNvPr>
          <p:cNvPicPr>
            <a:picLocks noChangeAspect="1"/>
          </p:cNvPicPr>
          <p:nvPr/>
        </p:nvPicPr>
        <p:blipFill>
          <a:blip r:embed="rId2"/>
          <a:stretch>
            <a:fillRect/>
          </a:stretch>
        </p:blipFill>
        <p:spPr>
          <a:xfrm>
            <a:off x="0" y="5922828"/>
            <a:ext cx="12192000" cy="948267"/>
          </a:xfrm>
          <a:prstGeom prst="rect">
            <a:avLst/>
          </a:prstGeom>
        </p:spPr>
      </p:pic>
    </p:spTree>
    <p:extLst>
      <p:ext uri="{BB962C8B-B14F-4D97-AF65-F5344CB8AC3E}">
        <p14:creationId xmlns:p14="http://schemas.microsoft.com/office/powerpoint/2010/main" val="38470582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8" name="Rectangle 47">
            <a:extLst>
              <a:ext uri="{FF2B5EF4-FFF2-40B4-BE49-F238E27FC236}">
                <a16:creationId xmlns:a16="http://schemas.microsoft.com/office/drawing/2014/main" id="{81AEB8A9-B768-4E30-BA55-D919E6687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01" y="-2"/>
            <a:ext cx="4069936" cy="68580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3CAEE8C-DE55-AEA4-4AB8-FA5C3EA6E6B0}"/>
              </a:ext>
            </a:extLst>
          </p:cNvPr>
          <p:cNvSpPr>
            <a:spLocks noGrp="1"/>
          </p:cNvSpPr>
          <p:nvPr>
            <p:ph type="title"/>
          </p:nvPr>
        </p:nvSpPr>
        <p:spPr>
          <a:xfrm>
            <a:off x="310039" y="640080"/>
            <a:ext cx="3429855" cy="5613236"/>
          </a:xfrm>
        </p:spPr>
        <p:txBody>
          <a:bodyPr anchor="ctr">
            <a:normAutofit/>
          </a:bodyPr>
          <a:lstStyle/>
          <a:p>
            <a:r>
              <a:rPr lang="en-IN" dirty="0">
                <a:solidFill>
                  <a:srgbClr val="FFFFFF"/>
                </a:solidFill>
                <a:effectLst/>
                <a:ea typeface="Calibri" panose="020F0502020204030204" pitchFamily="34" charset="0"/>
              </a:rPr>
              <a:t>Feasibility</a:t>
            </a:r>
            <a:br>
              <a:rPr lang="en-IN" dirty="0">
                <a:solidFill>
                  <a:srgbClr val="FFFFFF"/>
                </a:solidFill>
                <a:effectLst/>
                <a:ea typeface="Calibri" panose="020F0502020204030204" pitchFamily="34" charset="0"/>
              </a:rPr>
            </a:br>
            <a:r>
              <a:rPr lang="en-IN" dirty="0">
                <a:solidFill>
                  <a:srgbClr val="FFFFFF"/>
                </a:solidFill>
                <a:effectLst/>
                <a:ea typeface="Calibri" panose="020F0502020204030204" pitchFamily="34" charset="0"/>
              </a:rPr>
              <a:t>analysis</a:t>
            </a:r>
            <a:endParaRPr lang="en-IN" dirty="0">
              <a:solidFill>
                <a:srgbClr val="FFFFFF"/>
              </a:solidFill>
            </a:endParaRPr>
          </a:p>
        </p:txBody>
      </p:sp>
      <p:pic>
        <p:nvPicPr>
          <p:cNvPr id="3" name="Picture 2" descr="Oakland University Logo">
            <a:extLst>
              <a:ext uri="{FF2B5EF4-FFF2-40B4-BE49-F238E27FC236}">
                <a16:creationId xmlns:a16="http://schemas.microsoft.com/office/drawing/2014/main" id="{EF059175-7D19-60F2-7EB7-6189A00874C6}"/>
              </a:ext>
            </a:extLst>
          </p:cNvPr>
          <p:cNvPicPr>
            <a:picLocks noChangeAspect="1"/>
          </p:cNvPicPr>
          <p:nvPr/>
        </p:nvPicPr>
        <p:blipFill>
          <a:blip r:embed="rId2"/>
          <a:stretch>
            <a:fillRect/>
          </a:stretch>
        </p:blipFill>
        <p:spPr>
          <a:xfrm>
            <a:off x="0" y="5922828"/>
            <a:ext cx="12192000" cy="948267"/>
          </a:xfrm>
          <a:prstGeom prst="rect">
            <a:avLst/>
          </a:prstGeom>
        </p:spPr>
      </p:pic>
      <p:sp>
        <p:nvSpPr>
          <p:cNvPr id="5" name="Content Placeholder 4">
            <a:extLst>
              <a:ext uri="{FF2B5EF4-FFF2-40B4-BE49-F238E27FC236}">
                <a16:creationId xmlns:a16="http://schemas.microsoft.com/office/drawing/2014/main" id="{F33FA2EA-A036-E86F-D167-3C3F1CD15E74}"/>
              </a:ext>
            </a:extLst>
          </p:cNvPr>
          <p:cNvSpPr>
            <a:spLocks noGrp="1"/>
          </p:cNvSpPr>
          <p:nvPr>
            <p:ph idx="1"/>
          </p:nvPr>
        </p:nvSpPr>
        <p:spPr>
          <a:xfrm>
            <a:off x="4273356" y="1417319"/>
            <a:ext cx="7608605" cy="4023360"/>
          </a:xfrm>
        </p:spPr>
        <p:txBody>
          <a:bodyPr>
            <a:normAutofit lnSpcReduction="10000"/>
          </a:bodyPr>
          <a:lstStyle/>
          <a:p>
            <a:pPr>
              <a:buFont typeface="Wingdings" panose="05000000000000000000" pitchFamily="2" charset="2"/>
              <a:buChar char="Ø"/>
            </a:pPr>
            <a:r>
              <a:rPr lang="en-IN" sz="1800" b="1" dirty="0">
                <a:latin typeface="Söhne"/>
              </a:rPr>
              <a:t>Technical Feasibility</a:t>
            </a:r>
            <a:r>
              <a:rPr lang="en-IN" sz="1800" dirty="0">
                <a:latin typeface="Söhne"/>
              </a:rPr>
              <a:t>: </a:t>
            </a:r>
            <a:r>
              <a:rPr lang="en-IN" sz="1800" dirty="0">
                <a:effectLst/>
                <a:latin typeface="Söhne"/>
                <a:ea typeface="Calibri" panose="020F0502020204030204" pitchFamily="34" charset="0"/>
              </a:rPr>
              <a:t>proposed approach for synchronising Salesforce and MySQL using JDBC is theoretically workable. </a:t>
            </a:r>
            <a:r>
              <a:rPr lang="en-IN" sz="1800" dirty="0">
                <a:latin typeface="Söhne"/>
                <a:ea typeface="Calibri" panose="020F0502020204030204" pitchFamily="34" charset="0"/>
              </a:rPr>
              <a:t>S</a:t>
            </a:r>
            <a:r>
              <a:rPr lang="en-IN" sz="1800" dirty="0">
                <a:effectLst/>
                <a:latin typeface="Söhne"/>
                <a:ea typeface="Calibri" panose="020F0502020204030204" pitchFamily="34" charset="0"/>
              </a:rPr>
              <a:t>ystem's design is scalable to support a rising volume of data and synchronisation complexity.</a:t>
            </a:r>
          </a:p>
          <a:p>
            <a:pPr>
              <a:buFont typeface="Wingdings" panose="05000000000000000000" pitchFamily="2" charset="2"/>
              <a:buChar char="Ø"/>
            </a:pPr>
            <a:endParaRPr lang="en-IN" sz="1800" dirty="0">
              <a:latin typeface="Söhne"/>
            </a:endParaRPr>
          </a:p>
          <a:p>
            <a:pPr>
              <a:buFont typeface="Wingdings" panose="05000000000000000000" pitchFamily="2" charset="2"/>
              <a:buChar char="Ø"/>
            </a:pPr>
            <a:r>
              <a:rPr lang="en-IN" sz="1800" b="1" dirty="0">
                <a:latin typeface="Söhne"/>
              </a:rPr>
              <a:t>Operational Feasibility</a:t>
            </a:r>
            <a:r>
              <a:rPr lang="en-IN" sz="1800" dirty="0">
                <a:latin typeface="Söhne"/>
              </a:rPr>
              <a:t>: </a:t>
            </a:r>
            <a:r>
              <a:rPr lang="en-US" sz="1800" dirty="0">
                <a:effectLst/>
                <a:latin typeface="Söhne"/>
                <a:ea typeface="Calibri" panose="020F0502020204030204" pitchFamily="34" charset="0"/>
              </a:rPr>
              <a:t>The fields to synchronize, their mapping, and the criteria for when to initiate the synchronization may all be quickly configured with this template. This template may be set up to operate with Salesforce outbound messaging to make greater use of Salesforce API calls, or it can be polled using our convenient polling technique. </a:t>
            </a:r>
            <a:r>
              <a:rPr lang="en-IN" sz="1800" dirty="0">
                <a:solidFill>
                  <a:srgbClr val="000000"/>
                </a:solidFill>
                <a:effectLst/>
                <a:latin typeface="Söhne"/>
                <a:ea typeface="Times New Roman" panose="02020603050405020304" pitchFamily="18" charset="0"/>
                <a:cs typeface="Times New Roman" panose="02020603050405020304" pitchFamily="18" charset="0"/>
              </a:rPr>
              <a:t>(Organization, 2019)</a:t>
            </a:r>
            <a:endParaRPr lang="en-US" sz="1800" dirty="0">
              <a:effectLst/>
              <a:latin typeface="Söhne"/>
              <a:ea typeface="Calibri" panose="020F0502020204030204" pitchFamily="34" charset="0"/>
            </a:endParaRPr>
          </a:p>
          <a:p>
            <a:pPr>
              <a:buFont typeface="Wingdings" panose="05000000000000000000" pitchFamily="2" charset="2"/>
              <a:buChar char="Ø"/>
            </a:pPr>
            <a:endParaRPr lang="en-IN" sz="1800" dirty="0">
              <a:latin typeface="Söhne"/>
            </a:endParaRPr>
          </a:p>
          <a:p>
            <a:pPr>
              <a:buFont typeface="Wingdings" panose="05000000000000000000" pitchFamily="2" charset="2"/>
              <a:buChar char="Ø"/>
            </a:pPr>
            <a:r>
              <a:rPr lang="en-IN" sz="1800" b="1" dirty="0">
                <a:latin typeface="Söhne"/>
              </a:rPr>
              <a:t>Regulatory Feasibility</a:t>
            </a:r>
            <a:r>
              <a:rPr lang="en-IN" sz="1800" dirty="0">
                <a:latin typeface="Söhne"/>
              </a:rPr>
              <a:t>: </a:t>
            </a:r>
            <a:r>
              <a:rPr lang="en-US" sz="1800" dirty="0">
                <a:effectLst/>
                <a:latin typeface="Söhne"/>
                <a:ea typeface="Calibri" panose="020F0502020204030204" pitchFamily="34" charset="0"/>
              </a:rPr>
              <a:t>To efficiently handle several records at once, this template uses batch processing and watermarking to choose just the most current things that are synchronized. To facilitate testing this template, a schema for a database table is provided. </a:t>
            </a:r>
            <a:endParaRPr lang="en-IN" sz="1800" dirty="0">
              <a:latin typeface="Söhne"/>
            </a:endParaRPr>
          </a:p>
        </p:txBody>
      </p:sp>
    </p:spTree>
    <p:extLst>
      <p:ext uri="{BB962C8B-B14F-4D97-AF65-F5344CB8AC3E}">
        <p14:creationId xmlns:p14="http://schemas.microsoft.com/office/powerpoint/2010/main" val="79802603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Custom 3">
      <a:dk1>
        <a:sysClr val="windowText" lastClr="000000"/>
      </a:dk1>
      <a:lt1>
        <a:sysClr val="window" lastClr="FFFFFF"/>
      </a:lt1>
      <a:dk2>
        <a:srgbClr val="335B74"/>
      </a:dk2>
      <a:lt2>
        <a:srgbClr val="DFE3E5"/>
      </a:lt2>
      <a:accent1>
        <a:srgbClr val="B59A57"/>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61EAB5F-88FC-4FAE-AE3C-037A3C365EB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88A2F88-55C5-4ED1-9541-807C65424763}">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4F44C90D-2A62-4985-9618-3460247437B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TM03457475[[fn=Frame]]</Template>
  <TotalTime>4699</TotalTime>
  <Words>1003</Words>
  <Application>Microsoft Office PowerPoint</Application>
  <PresentationFormat>Widescreen</PresentationFormat>
  <Paragraphs>105</Paragraphs>
  <Slides>14</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14</vt:i4>
      </vt:variant>
    </vt:vector>
  </HeadingPairs>
  <TitlesOfParts>
    <vt:vector size="22" baseType="lpstr">
      <vt:lpstr>Calibri</vt:lpstr>
      <vt:lpstr>Söhne</vt:lpstr>
      <vt:lpstr>Times New Roman</vt:lpstr>
      <vt:lpstr>Tw Cen MT</vt:lpstr>
      <vt:lpstr>Tw Cen MT Condensed</vt:lpstr>
      <vt:lpstr>Wingdings</vt:lpstr>
      <vt:lpstr>Wingdings 3</vt:lpstr>
      <vt:lpstr>Integral</vt:lpstr>
      <vt:lpstr>Streamlining Bidirectional DATA Synchronization with salesforce and Database </vt:lpstr>
      <vt:lpstr>ABSTRACT</vt:lpstr>
      <vt:lpstr>Organization/Industry Description</vt:lpstr>
      <vt:lpstr>Problem Description</vt:lpstr>
      <vt:lpstr>Organizational Sponsors </vt:lpstr>
      <vt:lpstr>System Capabilities</vt:lpstr>
      <vt:lpstr>Business Benefits</vt:lpstr>
      <vt:lpstr>Project Deliverables</vt:lpstr>
      <vt:lpstr>Feasibility analysis</vt:lpstr>
      <vt:lpstr>Solution  Evaluation</vt:lpstr>
      <vt:lpstr>Lessons  learned </vt:lpstr>
      <vt:lpstr>Limitations and Future Work </vt:lpstr>
      <vt:lpstr>REFERENCES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migration system  from salesforce to database</dc:title>
  <dc:creator>shubham shrivastava</dc:creator>
  <cp:lastModifiedBy>shubham shrivastava</cp:lastModifiedBy>
  <cp:revision>3</cp:revision>
  <dcterms:created xsi:type="dcterms:W3CDTF">2023-10-18T14:22:11Z</dcterms:created>
  <dcterms:modified xsi:type="dcterms:W3CDTF">2023-12-06T22:14:08Z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